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sldIdLst>
    <p:sldId id="27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85F3793-E45E-4B84-88C8-6E32570600C4}" type="datetimeFigureOut">
              <a:rPr lang="en-US" smtClean="0"/>
              <a:pPr/>
              <a:t>10/16/2008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07E2A31-F6F5-4036-8753-C4C4C57FF6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7E2A31-F6F5-4036-8753-C4C4C57FF6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7E2A31-F6F5-4036-8753-C4C4C57FF6F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30725"/>
          </a:xfrm>
        </p:spPr>
        <p:txBody>
          <a:bodyPr/>
          <a:lstStyle/>
          <a:p>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114C5C-3499-4DE5-8BCF-00EB6FD8291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30725"/>
          </a:xfrm>
        </p:spPr>
        <p:txBody>
          <a:bodyPr/>
          <a:lstStyle/>
          <a:p>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A1D2962-541E-4119-90F0-D4DF15652F6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7E2A31-F6F5-4036-8753-C4C4C57FF6F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7E2A31-F6F5-4036-8753-C4C4C57FF6F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7E2A31-F6F5-4036-8753-C4C4C57FF6F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07E2A31-F6F5-4036-8753-C4C4C57FF6F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07E2A31-F6F5-4036-8753-C4C4C57FF6F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85F3793-E45E-4B84-88C8-6E32570600C4}" type="datetimeFigureOut">
              <a:rPr lang="en-US" smtClean="0"/>
              <a:pPr/>
              <a:t>10/16/2008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07E2A31-F6F5-4036-8753-C4C4C57FF6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85F3793-E45E-4B84-88C8-6E32570600C4}" type="datetimeFigureOut">
              <a:rPr lang="en-US" smtClean="0"/>
              <a:pPr/>
              <a:t>10/16/2008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7E2A31-F6F5-4036-8753-C4C4C57FF6F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85F3793-E45E-4B84-88C8-6E32570600C4}" type="datetimeFigureOut">
              <a:rPr lang="en-US" smtClean="0"/>
              <a:pPr/>
              <a:t>10/16/2008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07E2A31-F6F5-4036-8753-C4C4C57FF6F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85F3793-E45E-4B84-88C8-6E32570600C4}" type="datetimeFigureOut">
              <a:rPr lang="en-US" smtClean="0"/>
              <a:pPr/>
              <a:t>10/16/2008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07E2A31-F6F5-4036-8753-C4C4C57FF6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14 Persuasive Strategies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ChangeArrowheads="1"/>
          </p:cNvSpPr>
          <p:nvPr>
            <p:ph sz="half" idx="1"/>
          </p:nvPr>
        </p:nvSpPr>
        <p:spPr>
          <a:xfrm>
            <a:off x="762000" y="1828800"/>
            <a:ext cx="4038600" cy="4530725"/>
          </a:xfrm>
        </p:spPr>
        <p:txBody>
          <a:bodyPr/>
          <a:lstStyle/>
          <a:p>
            <a:pPr marL="533400" indent="-533400">
              <a:lnSpc>
                <a:spcPct val="130000"/>
              </a:lnSpc>
              <a:buFont typeface="Wingdings" pitchFamily="2" charset="2"/>
              <a:buAutoNum type="arabicPeriod"/>
            </a:pPr>
            <a:r>
              <a:rPr lang="en-US" sz="3200" b="1">
                <a:effectLst/>
                <a:latin typeface="Garamond" pitchFamily="18" charset="0"/>
              </a:rPr>
              <a:t>Repetition</a:t>
            </a:r>
          </a:p>
          <a:p>
            <a:pPr marL="533400" indent="-533400">
              <a:lnSpc>
                <a:spcPct val="130000"/>
              </a:lnSpc>
              <a:buFont typeface="Wingdings" pitchFamily="2" charset="2"/>
              <a:buAutoNum type="arabicPeriod"/>
            </a:pPr>
            <a:r>
              <a:rPr lang="en-US" sz="3200" b="1">
                <a:effectLst/>
                <a:latin typeface="Garamond" pitchFamily="18" charset="0"/>
              </a:rPr>
              <a:t>Reasons Why</a:t>
            </a:r>
          </a:p>
          <a:p>
            <a:pPr marL="533400" indent="-533400">
              <a:lnSpc>
                <a:spcPct val="130000"/>
              </a:lnSpc>
              <a:buFont typeface="Wingdings" pitchFamily="2" charset="2"/>
              <a:buAutoNum type="arabicPeriod"/>
            </a:pPr>
            <a:r>
              <a:rPr lang="en-US" sz="3200" b="1">
                <a:effectLst/>
                <a:latin typeface="Garamond" pitchFamily="18" charset="0"/>
              </a:rPr>
              <a:t>Consistency</a:t>
            </a:r>
          </a:p>
          <a:p>
            <a:pPr marL="533400" indent="-533400">
              <a:lnSpc>
                <a:spcPct val="130000"/>
              </a:lnSpc>
              <a:buFont typeface="Wingdings" pitchFamily="2" charset="2"/>
              <a:buAutoNum type="arabicPeriod"/>
            </a:pPr>
            <a:r>
              <a:rPr lang="en-US" sz="3200" b="1">
                <a:effectLst/>
                <a:latin typeface="Garamond" pitchFamily="18" charset="0"/>
              </a:rPr>
              <a:t>Social Proof</a:t>
            </a:r>
          </a:p>
          <a:p>
            <a:pPr marL="533400" indent="-533400">
              <a:lnSpc>
                <a:spcPct val="130000"/>
              </a:lnSpc>
              <a:buFont typeface="Wingdings" pitchFamily="2" charset="2"/>
              <a:buAutoNum type="arabicPeriod"/>
            </a:pPr>
            <a:r>
              <a:rPr lang="en-US" sz="3200" b="1">
                <a:effectLst/>
                <a:latin typeface="Garamond" pitchFamily="18" charset="0"/>
              </a:rPr>
              <a:t>Make Comparisons</a:t>
            </a:r>
          </a:p>
        </p:txBody>
      </p:sp>
      <p:sp>
        <p:nvSpPr>
          <p:cNvPr id="267269" name="Rectangle 5"/>
          <p:cNvSpPr>
            <a:spLocks noGrp="1" noChangeArrowheads="1"/>
          </p:cNvSpPr>
          <p:nvPr>
            <p:ph sz="half" idx="2"/>
          </p:nvPr>
        </p:nvSpPr>
        <p:spPr>
          <a:xfrm>
            <a:off x="4648200" y="1828800"/>
            <a:ext cx="4038600" cy="4530725"/>
          </a:xfrm>
        </p:spPr>
        <p:txBody>
          <a:bodyPr/>
          <a:lstStyle/>
          <a:p>
            <a:pPr marL="533400" indent="-533400">
              <a:lnSpc>
                <a:spcPct val="130000"/>
              </a:lnSpc>
              <a:buFont typeface="Wingdings" pitchFamily="2" charset="2"/>
              <a:buAutoNum type="arabicPeriod" startAt="6"/>
            </a:pPr>
            <a:r>
              <a:rPr lang="en-US" sz="3200" b="1">
                <a:effectLst/>
                <a:latin typeface="Garamond" pitchFamily="18" charset="0"/>
              </a:rPr>
              <a:t>Agitate and Solve</a:t>
            </a:r>
          </a:p>
          <a:p>
            <a:pPr marL="533400" indent="-533400">
              <a:lnSpc>
                <a:spcPct val="130000"/>
              </a:lnSpc>
              <a:buFont typeface="Wingdings" pitchFamily="2" charset="2"/>
              <a:buAutoNum type="arabicPeriod" startAt="6"/>
            </a:pPr>
            <a:r>
              <a:rPr lang="en-US" sz="3200" b="1">
                <a:effectLst/>
                <a:latin typeface="Garamond" pitchFamily="18" charset="0"/>
              </a:rPr>
              <a:t>Prognosticate</a:t>
            </a:r>
          </a:p>
          <a:p>
            <a:pPr marL="533400" indent="-533400">
              <a:lnSpc>
                <a:spcPct val="130000"/>
              </a:lnSpc>
              <a:buFont typeface="Wingdings" pitchFamily="2" charset="2"/>
              <a:buAutoNum type="arabicPeriod" startAt="6"/>
            </a:pPr>
            <a:r>
              <a:rPr lang="en-US" sz="3200" b="1">
                <a:effectLst/>
                <a:latin typeface="Garamond" pitchFamily="18" charset="0"/>
              </a:rPr>
              <a:t>Go Tribal</a:t>
            </a:r>
          </a:p>
          <a:p>
            <a:pPr marL="533400" indent="-533400">
              <a:lnSpc>
                <a:spcPct val="130000"/>
              </a:lnSpc>
              <a:buFont typeface="Wingdings" pitchFamily="2" charset="2"/>
              <a:buAutoNum type="arabicPeriod" startAt="6"/>
            </a:pPr>
            <a:r>
              <a:rPr lang="en-US" sz="3200" b="1">
                <a:effectLst/>
                <a:latin typeface="Garamond" pitchFamily="18" charset="0"/>
              </a:rPr>
              <a:t>Address Objections</a:t>
            </a:r>
          </a:p>
          <a:p>
            <a:pPr marL="533400" indent="-533400">
              <a:lnSpc>
                <a:spcPct val="130000"/>
              </a:lnSpc>
              <a:buFont typeface="Wingdings" pitchFamily="2" charset="2"/>
              <a:buAutoNum type="arabicPeriod" startAt="6"/>
            </a:pPr>
            <a:r>
              <a:rPr lang="en-US" sz="3200" b="1">
                <a:effectLst/>
                <a:latin typeface="Garamond" pitchFamily="18" charset="0"/>
              </a:rPr>
              <a:t>Storytelling</a:t>
            </a:r>
          </a:p>
        </p:txBody>
      </p:sp>
      <p:sp>
        <p:nvSpPr>
          <p:cNvPr id="267266" name="Rectangle 2"/>
          <p:cNvSpPr>
            <a:spLocks noGrp="1" noChangeArrowheads="1"/>
          </p:cNvSpPr>
          <p:nvPr>
            <p:ph type="title"/>
          </p:nvPr>
        </p:nvSpPr>
        <p:spPr/>
        <p:txBody>
          <a:bodyPr>
            <a:normAutofit fontScale="90000"/>
          </a:bodyPr>
          <a:lstStyle/>
          <a:p>
            <a:r>
              <a:rPr lang="en-US" sz="4000" b="1">
                <a:effectLst/>
                <a:latin typeface="Garamond" pitchFamily="18" charset="0"/>
              </a:rPr>
              <a:t>Ten Other Persuasive </a:t>
            </a:r>
            <a:br>
              <a:rPr lang="en-US" sz="4000" b="1">
                <a:effectLst/>
                <a:latin typeface="Garamond" pitchFamily="18" charset="0"/>
              </a:rPr>
            </a:br>
            <a:r>
              <a:rPr lang="en-US" sz="4000" b="1">
                <a:effectLst/>
                <a:latin typeface="Garamond" pitchFamily="18" charset="0"/>
              </a:rPr>
              <a:t>Strategies and Considerations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6" name="Rectangle 6"/>
          <p:cNvSpPr>
            <a:spLocks noGrp="1" noChangeArrowheads="1"/>
          </p:cNvSpPr>
          <p:nvPr>
            <p:ph idx="1"/>
          </p:nvPr>
        </p:nvSpPr>
        <p:spPr>
          <a:xfrm>
            <a:off x="457200" y="1295400"/>
            <a:ext cx="8229600" cy="4835525"/>
          </a:xfrm>
        </p:spPr>
        <p:txBody>
          <a:bodyPr/>
          <a:lstStyle/>
          <a:p>
            <a:pPr algn="ctr">
              <a:buFont typeface="Wingdings" pitchFamily="2" charset="2"/>
              <a:buNone/>
            </a:pPr>
            <a:r>
              <a:rPr lang="en-US" sz="3600" b="1" u="sng">
                <a:effectLst/>
                <a:latin typeface="Garamond" pitchFamily="18" charset="0"/>
              </a:rPr>
              <a:t>Repetition</a:t>
            </a:r>
          </a:p>
          <a:p>
            <a:pPr algn="ctr">
              <a:buFont typeface="Wingdings" pitchFamily="2" charset="2"/>
              <a:buNone/>
            </a:pPr>
            <a:endParaRPr lang="en-US" sz="1200" b="1" u="sng">
              <a:effectLst/>
              <a:latin typeface="Garamond" pitchFamily="18" charset="0"/>
            </a:endParaRPr>
          </a:p>
          <a:p>
            <a:pPr>
              <a:buFont typeface="Wingdings" pitchFamily="2" charset="2"/>
              <a:buNone/>
            </a:pPr>
            <a:r>
              <a:rPr lang="en-US">
                <a:effectLst/>
                <a:latin typeface="Garamond" pitchFamily="18" charset="0"/>
              </a:rPr>
              <a:t>	</a:t>
            </a:r>
            <a:r>
              <a:rPr lang="en-US" sz="2800">
                <a:effectLst/>
                <a:latin typeface="Garamond" pitchFamily="18" charset="0"/>
              </a:rPr>
              <a:t>A person can’t agree with you if they don’t truly get what you’re saying. </a:t>
            </a:r>
          </a:p>
          <a:p>
            <a:pPr>
              <a:buFont typeface="Wingdings" pitchFamily="2" charset="2"/>
              <a:buNone/>
            </a:pPr>
            <a:endParaRPr lang="en-US" sz="1200">
              <a:effectLst/>
              <a:latin typeface="Garamond" pitchFamily="18" charset="0"/>
            </a:endParaRPr>
          </a:p>
          <a:p>
            <a:pPr>
              <a:buFont typeface="Wingdings" pitchFamily="2" charset="2"/>
              <a:buNone/>
            </a:pPr>
            <a:r>
              <a:rPr lang="en-US" sz="2800">
                <a:effectLst/>
                <a:latin typeface="Garamond" pitchFamily="18" charset="0"/>
              </a:rPr>
              <a:t>	Of course, there’s good repetition and bad. To stay on the good side, make your point in several different ways, such as directly, using an example, in a story, via a quotation from a famous person, and once more in your summary.</a:t>
            </a:r>
          </a:p>
        </p:txBody>
      </p:sp>
      <p:sp>
        <p:nvSpPr>
          <p:cNvPr id="209925" name="Rectangle 5"/>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09929" name="Picture 9" descr="MCj02806150000[1]"/>
          <p:cNvPicPr>
            <a:picLocks noChangeAspect="1" noChangeArrowheads="1"/>
          </p:cNvPicPr>
          <p:nvPr/>
        </p:nvPicPr>
        <p:blipFill>
          <a:blip r:embed="rId2"/>
          <a:srcRect/>
          <a:stretch>
            <a:fillRect/>
          </a:stretch>
        </p:blipFill>
        <p:spPr bwMode="auto">
          <a:xfrm>
            <a:off x="1828800" y="1350963"/>
            <a:ext cx="762000" cy="600075"/>
          </a:xfrm>
          <a:prstGeom prst="rect">
            <a:avLst/>
          </a:prstGeom>
          <a:noFill/>
        </p:spPr>
      </p:pic>
      <p:pic>
        <p:nvPicPr>
          <p:cNvPr id="209931" name="Picture 11" descr="MCj02806150000[1]"/>
          <p:cNvPicPr>
            <a:picLocks noChangeAspect="1" noChangeArrowheads="1"/>
          </p:cNvPicPr>
          <p:nvPr/>
        </p:nvPicPr>
        <p:blipFill>
          <a:blip r:embed="rId2"/>
          <a:srcRect/>
          <a:stretch>
            <a:fillRect/>
          </a:stretch>
        </p:blipFill>
        <p:spPr bwMode="auto">
          <a:xfrm>
            <a:off x="6477000" y="1420813"/>
            <a:ext cx="762000" cy="6000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p:cNvSpPr>
            <a:spLocks noGrp="1" noChangeArrowheads="1"/>
          </p:cNvSpPr>
          <p:nvPr>
            <p:ph idx="1"/>
          </p:nvPr>
        </p:nvSpPr>
        <p:spPr>
          <a:xfrm>
            <a:off x="457200" y="1420813"/>
            <a:ext cx="8229600" cy="5132387"/>
          </a:xfrm>
        </p:spPr>
        <p:txBody>
          <a:bodyPr/>
          <a:lstStyle/>
          <a:p>
            <a:pPr algn="ctr">
              <a:buFont typeface="Wingdings" pitchFamily="2" charset="2"/>
              <a:buNone/>
            </a:pPr>
            <a:r>
              <a:rPr lang="en-US" sz="3600" b="1" u="sng">
                <a:effectLst/>
                <a:latin typeface="Garamond" pitchFamily="18" charset="0"/>
              </a:rPr>
              <a:t>Reasons Why</a:t>
            </a:r>
          </a:p>
          <a:p>
            <a:pPr algn="ctr">
              <a:buFont typeface="Wingdings" pitchFamily="2" charset="2"/>
              <a:buNone/>
            </a:pPr>
            <a:endParaRPr lang="en-US" sz="1200" b="1" u="sng">
              <a:effectLst/>
              <a:latin typeface="Garamond" pitchFamily="18" charset="0"/>
            </a:endParaRPr>
          </a:p>
          <a:p>
            <a:pPr>
              <a:buFont typeface="Wingdings" pitchFamily="2" charset="2"/>
              <a:buNone/>
            </a:pPr>
            <a:r>
              <a:rPr lang="en-US">
                <a:effectLst/>
                <a:latin typeface="Garamond" pitchFamily="18" charset="0"/>
              </a:rPr>
              <a:t>	</a:t>
            </a:r>
            <a:r>
              <a:rPr lang="en-US" sz="2800">
                <a:effectLst/>
                <a:latin typeface="Garamond" pitchFamily="18" charset="0"/>
              </a:rPr>
              <a:t>Honor the power of the word </a:t>
            </a:r>
            <a:r>
              <a:rPr lang="en-US" sz="2800" u="sng">
                <a:effectLst/>
                <a:latin typeface="Garamond" pitchFamily="18" charset="0"/>
              </a:rPr>
              <a:t>because</a:t>
            </a:r>
            <a:r>
              <a:rPr lang="en-US" sz="2800">
                <a:effectLst/>
                <a:latin typeface="Garamond" pitchFamily="18" charset="0"/>
              </a:rPr>
              <a:t>. </a:t>
            </a:r>
          </a:p>
          <a:p>
            <a:pPr>
              <a:buFont typeface="Wingdings" pitchFamily="2" charset="2"/>
              <a:buNone/>
            </a:pPr>
            <a:r>
              <a:rPr lang="en-US" sz="1200">
                <a:effectLst/>
                <a:latin typeface="Garamond" pitchFamily="18" charset="0"/>
              </a:rPr>
              <a:t>	</a:t>
            </a:r>
          </a:p>
          <a:p>
            <a:pPr>
              <a:buFont typeface="Wingdings" pitchFamily="2" charset="2"/>
              <a:buNone/>
            </a:pPr>
            <a:r>
              <a:rPr lang="en-US" sz="2800">
                <a:effectLst/>
                <a:latin typeface="Garamond" pitchFamily="18" charset="0"/>
              </a:rPr>
              <a:t>	Psychological studies have shown that people are more likely to comply with a request if you simply give them a </a:t>
            </a:r>
            <a:r>
              <a:rPr lang="en-US" sz="2800" i="1">
                <a:effectLst/>
                <a:latin typeface="Garamond" pitchFamily="18" charset="0"/>
              </a:rPr>
              <a:t>reason why</a:t>
            </a:r>
            <a:r>
              <a:rPr lang="en-US" sz="2800">
                <a:effectLst/>
                <a:latin typeface="Garamond" pitchFamily="18" charset="0"/>
              </a:rPr>
              <a:t>… even if that reason makes </a:t>
            </a:r>
            <a:r>
              <a:rPr lang="en-US" sz="2800" u="sng">
                <a:effectLst/>
                <a:latin typeface="Garamond" pitchFamily="18" charset="0"/>
              </a:rPr>
              <a:t>no</a:t>
            </a:r>
            <a:r>
              <a:rPr lang="en-US" sz="2800">
                <a:effectLst/>
                <a:latin typeface="Garamond" pitchFamily="18" charset="0"/>
              </a:rPr>
              <a:t> </a:t>
            </a:r>
            <a:r>
              <a:rPr lang="en-US" sz="2800" u="sng">
                <a:effectLst/>
                <a:latin typeface="Garamond" pitchFamily="18" charset="0"/>
              </a:rPr>
              <a:t>sense</a:t>
            </a:r>
            <a:r>
              <a:rPr lang="en-US" sz="2800">
                <a:effectLst/>
                <a:latin typeface="Garamond" pitchFamily="18" charset="0"/>
              </a:rPr>
              <a:t>.</a:t>
            </a:r>
          </a:p>
          <a:p>
            <a:pPr>
              <a:buFont typeface="Wingdings" pitchFamily="2" charset="2"/>
              <a:buNone/>
            </a:pPr>
            <a:endParaRPr lang="en-US" sz="1200">
              <a:effectLst/>
              <a:latin typeface="Garamond" pitchFamily="18" charset="0"/>
            </a:endParaRPr>
          </a:p>
          <a:p>
            <a:pPr>
              <a:buFont typeface="Wingdings" pitchFamily="2" charset="2"/>
              <a:buNone/>
            </a:pPr>
            <a:r>
              <a:rPr lang="en-US" sz="2800">
                <a:effectLst/>
                <a:latin typeface="Garamond" pitchFamily="18" charset="0"/>
              </a:rPr>
              <a:t>	We don’t like to be told things or asked to take action without a reasonable explanation.</a:t>
            </a:r>
            <a:r>
              <a:rPr lang="en-US">
                <a:effectLst/>
                <a:latin typeface="Garamond" pitchFamily="18" charset="0"/>
              </a:rPr>
              <a:t> </a:t>
            </a:r>
          </a:p>
        </p:txBody>
      </p:sp>
      <p:sp>
        <p:nvSpPr>
          <p:cNvPr id="210946"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10949" name="Picture 5" descr="MCj02806150000[1]"/>
          <p:cNvPicPr>
            <a:picLocks noChangeAspect="1" noChangeArrowheads="1"/>
          </p:cNvPicPr>
          <p:nvPr/>
        </p:nvPicPr>
        <p:blipFill>
          <a:blip r:embed="rId2"/>
          <a:srcRect/>
          <a:stretch>
            <a:fillRect/>
          </a:stretch>
        </p:blipFill>
        <p:spPr bwMode="auto">
          <a:xfrm>
            <a:off x="1676400" y="1595438"/>
            <a:ext cx="762000" cy="600075"/>
          </a:xfrm>
          <a:prstGeom prst="rect">
            <a:avLst/>
          </a:prstGeom>
          <a:noFill/>
        </p:spPr>
      </p:pic>
      <p:pic>
        <p:nvPicPr>
          <p:cNvPr id="210951" name="Picture 7" descr="MCj02806150000[1]"/>
          <p:cNvPicPr>
            <a:picLocks noChangeAspect="1" noChangeArrowheads="1"/>
          </p:cNvPicPr>
          <p:nvPr/>
        </p:nvPicPr>
        <p:blipFill>
          <a:blip r:embed="rId2"/>
          <a:srcRect/>
          <a:stretch>
            <a:fillRect/>
          </a:stretch>
        </p:blipFill>
        <p:spPr bwMode="auto">
          <a:xfrm>
            <a:off x="6858000" y="1595438"/>
            <a:ext cx="762000" cy="6000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1" name="Rectangle 3"/>
          <p:cNvSpPr>
            <a:spLocks noGrp="1" noChangeArrowheads="1"/>
          </p:cNvSpPr>
          <p:nvPr>
            <p:ph idx="1"/>
          </p:nvPr>
        </p:nvSpPr>
        <p:spPr>
          <a:xfrm>
            <a:off x="457200" y="1295400"/>
            <a:ext cx="8229600" cy="4835525"/>
          </a:xfrm>
        </p:spPr>
        <p:txBody>
          <a:bodyPr/>
          <a:lstStyle/>
          <a:p>
            <a:pPr algn="ctr">
              <a:lnSpc>
                <a:spcPct val="90000"/>
              </a:lnSpc>
              <a:buFont typeface="Wingdings" pitchFamily="2" charset="2"/>
              <a:buNone/>
            </a:pPr>
            <a:r>
              <a:rPr lang="en-US" sz="3600" b="1" u="sng">
                <a:effectLst/>
                <a:latin typeface="Garamond" pitchFamily="18" charset="0"/>
              </a:rPr>
              <a:t>Consistency</a:t>
            </a:r>
          </a:p>
          <a:p>
            <a:pPr algn="ctr">
              <a:lnSpc>
                <a:spcPct val="90000"/>
              </a:lnSpc>
              <a:buFont typeface="Wingdings" pitchFamily="2" charset="2"/>
              <a:buNone/>
            </a:pPr>
            <a:endParaRPr lang="en-US" sz="1400" b="1" u="sng">
              <a:effectLst/>
              <a:latin typeface="Garamond" pitchFamily="18" charset="0"/>
            </a:endParaRPr>
          </a:p>
          <a:p>
            <a:pPr>
              <a:lnSpc>
                <a:spcPct val="90000"/>
              </a:lnSpc>
              <a:buFont typeface="Wingdings" pitchFamily="2" charset="2"/>
              <a:buNone/>
            </a:pPr>
            <a:r>
              <a:rPr lang="en-US">
                <a:effectLst/>
                <a:latin typeface="Garamond" pitchFamily="18" charset="0"/>
              </a:rPr>
              <a:t>	Consistency is associated with integrity and rational behavior; inconsistency is associated with instability and flightiness.</a:t>
            </a:r>
          </a:p>
          <a:p>
            <a:pPr>
              <a:lnSpc>
                <a:spcPct val="90000"/>
              </a:lnSpc>
              <a:buFont typeface="Wingdings" pitchFamily="2" charset="2"/>
              <a:buNone/>
            </a:pPr>
            <a:endParaRPr lang="en-US" sz="1400">
              <a:effectLst/>
              <a:latin typeface="Garamond" pitchFamily="18" charset="0"/>
            </a:endParaRPr>
          </a:p>
          <a:p>
            <a:pPr>
              <a:lnSpc>
                <a:spcPct val="90000"/>
              </a:lnSpc>
              <a:buFont typeface="Wingdings" pitchFamily="2" charset="2"/>
              <a:buNone/>
            </a:pPr>
            <a:r>
              <a:rPr lang="en-US">
                <a:effectLst/>
                <a:latin typeface="Garamond" pitchFamily="18" charset="0"/>
              </a:rPr>
              <a:t>	Get the reader to agree with something up front with which most people would have a hard time disagreeing. Then, rigorously make your case and relate your ultimate point back to the opening scenario that’s already been accepted.</a:t>
            </a:r>
          </a:p>
        </p:txBody>
      </p:sp>
      <p:sp>
        <p:nvSpPr>
          <p:cNvPr id="211970"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11973" name="Picture 5" descr="MCj02806150000[1]"/>
          <p:cNvPicPr>
            <a:picLocks noChangeAspect="1" noChangeArrowheads="1"/>
          </p:cNvPicPr>
          <p:nvPr/>
        </p:nvPicPr>
        <p:blipFill>
          <a:blip r:embed="rId2"/>
          <a:srcRect/>
          <a:stretch>
            <a:fillRect/>
          </a:stretch>
        </p:blipFill>
        <p:spPr bwMode="auto">
          <a:xfrm>
            <a:off x="1828800" y="1350963"/>
            <a:ext cx="762000" cy="600075"/>
          </a:xfrm>
          <a:prstGeom prst="rect">
            <a:avLst/>
          </a:prstGeom>
          <a:noFill/>
        </p:spPr>
      </p:pic>
      <p:pic>
        <p:nvPicPr>
          <p:cNvPr id="211975" name="Picture 7" descr="MCj02806150000[1]"/>
          <p:cNvPicPr>
            <a:picLocks noChangeAspect="1" noChangeArrowheads="1"/>
          </p:cNvPicPr>
          <p:nvPr/>
        </p:nvPicPr>
        <p:blipFill>
          <a:blip r:embed="rId2"/>
          <a:srcRect/>
          <a:stretch>
            <a:fillRect/>
          </a:stretch>
        </p:blipFill>
        <p:spPr bwMode="auto">
          <a:xfrm>
            <a:off x="6629400" y="1350963"/>
            <a:ext cx="762000" cy="60007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3"/>
          <p:cNvSpPr>
            <a:spLocks noGrp="1" noChangeArrowheads="1"/>
          </p:cNvSpPr>
          <p:nvPr>
            <p:ph idx="1"/>
          </p:nvPr>
        </p:nvSpPr>
        <p:spPr>
          <a:xfrm>
            <a:off x="457200" y="1295400"/>
            <a:ext cx="8229600" cy="4835525"/>
          </a:xfrm>
        </p:spPr>
        <p:txBody>
          <a:bodyPr/>
          <a:lstStyle/>
          <a:p>
            <a:pPr algn="ctr">
              <a:lnSpc>
                <a:spcPct val="90000"/>
              </a:lnSpc>
              <a:buFont typeface="Wingdings" pitchFamily="2" charset="2"/>
              <a:buNone/>
            </a:pPr>
            <a:r>
              <a:rPr lang="en-US" b="1" u="sng">
                <a:effectLst/>
                <a:latin typeface="Garamond" pitchFamily="18" charset="0"/>
              </a:rPr>
              <a:t>Social Proof</a:t>
            </a:r>
          </a:p>
          <a:p>
            <a:pPr algn="ctr">
              <a:lnSpc>
                <a:spcPct val="90000"/>
              </a:lnSpc>
              <a:buFont typeface="Wingdings" pitchFamily="2" charset="2"/>
              <a:buNone/>
            </a:pPr>
            <a:endParaRPr lang="en-US" sz="1400" b="1">
              <a:effectLst/>
              <a:latin typeface="Garamond" pitchFamily="18" charset="0"/>
            </a:endParaRPr>
          </a:p>
          <a:p>
            <a:pPr>
              <a:lnSpc>
                <a:spcPct val="90000"/>
              </a:lnSpc>
              <a:buFont typeface="Wingdings" pitchFamily="2" charset="2"/>
              <a:buNone/>
            </a:pPr>
            <a:r>
              <a:rPr lang="en-US" sz="2800">
                <a:effectLst/>
                <a:latin typeface="Garamond" pitchFamily="18" charset="0"/>
              </a:rPr>
              <a:t>	Guidance from others as to what to do and what to accept is one of the most powerful psychological forces in our lives. </a:t>
            </a:r>
          </a:p>
          <a:p>
            <a:pPr>
              <a:lnSpc>
                <a:spcPct val="90000"/>
              </a:lnSpc>
              <a:buFont typeface="Wingdings" pitchFamily="2" charset="2"/>
              <a:buNone/>
            </a:pPr>
            <a:endParaRPr lang="en-US" sz="1200">
              <a:effectLst/>
              <a:latin typeface="Garamond" pitchFamily="18" charset="0"/>
            </a:endParaRPr>
          </a:p>
          <a:p>
            <a:pPr>
              <a:lnSpc>
                <a:spcPct val="90000"/>
              </a:lnSpc>
              <a:buFont typeface="Wingdings" pitchFamily="2" charset="2"/>
              <a:buNone/>
            </a:pPr>
            <a:r>
              <a:rPr lang="en-US" sz="2800">
                <a:effectLst/>
                <a:latin typeface="Garamond" pitchFamily="18" charset="0"/>
              </a:rPr>
              <a:t>	Obvious examples of social proof can be found in testimonials and outside referrals, and it’s the driving force behind social media. But you can also casually integrate elements of social proof in your writing, ranging from skillful alignment with outside authorities to blatant name dropping.</a:t>
            </a:r>
          </a:p>
        </p:txBody>
      </p:sp>
      <p:sp>
        <p:nvSpPr>
          <p:cNvPr id="212994"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12997" name="Picture 5" descr="MCj02806150000[1]"/>
          <p:cNvPicPr>
            <a:picLocks noChangeAspect="1" noChangeArrowheads="1"/>
          </p:cNvPicPr>
          <p:nvPr/>
        </p:nvPicPr>
        <p:blipFill>
          <a:blip r:embed="rId2"/>
          <a:srcRect/>
          <a:stretch>
            <a:fillRect/>
          </a:stretch>
        </p:blipFill>
        <p:spPr bwMode="auto">
          <a:xfrm>
            <a:off x="1905000" y="1350963"/>
            <a:ext cx="762000" cy="600075"/>
          </a:xfrm>
          <a:prstGeom prst="rect">
            <a:avLst/>
          </a:prstGeom>
          <a:noFill/>
        </p:spPr>
      </p:pic>
      <p:pic>
        <p:nvPicPr>
          <p:cNvPr id="212999" name="Picture 7" descr="MCj02806150000[1]"/>
          <p:cNvPicPr>
            <a:picLocks noChangeAspect="1" noChangeArrowheads="1"/>
          </p:cNvPicPr>
          <p:nvPr/>
        </p:nvPicPr>
        <p:blipFill>
          <a:blip r:embed="rId2"/>
          <a:srcRect/>
          <a:stretch>
            <a:fillRect/>
          </a:stretch>
        </p:blipFill>
        <p:spPr bwMode="auto">
          <a:xfrm>
            <a:off x="6553200" y="1350963"/>
            <a:ext cx="762000" cy="6000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7" name="Rectangle 3"/>
          <p:cNvSpPr>
            <a:spLocks noGrp="1" noChangeArrowheads="1"/>
          </p:cNvSpPr>
          <p:nvPr>
            <p:ph idx="1"/>
          </p:nvPr>
        </p:nvSpPr>
        <p:spPr>
          <a:xfrm>
            <a:off x="457200" y="1295400"/>
            <a:ext cx="8229600" cy="5334000"/>
          </a:xfrm>
        </p:spPr>
        <p:txBody>
          <a:bodyPr/>
          <a:lstStyle/>
          <a:p>
            <a:pPr algn="ctr">
              <a:lnSpc>
                <a:spcPct val="80000"/>
              </a:lnSpc>
              <a:buFont typeface="Wingdings" pitchFamily="2" charset="2"/>
              <a:buNone/>
            </a:pPr>
            <a:r>
              <a:rPr lang="en-US" b="1" u="sng">
                <a:effectLst/>
                <a:latin typeface="Garamond" pitchFamily="18" charset="0"/>
              </a:rPr>
              <a:t>Make Comparisons</a:t>
            </a:r>
          </a:p>
          <a:p>
            <a:pPr algn="ctr">
              <a:lnSpc>
                <a:spcPct val="80000"/>
              </a:lnSpc>
              <a:buFont typeface="Wingdings" pitchFamily="2" charset="2"/>
              <a:buNone/>
            </a:pPr>
            <a:endParaRPr lang="en-US" sz="1400" b="1">
              <a:effectLst/>
              <a:latin typeface="Garamond" pitchFamily="18" charset="0"/>
            </a:endParaRPr>
          </a:p>
          <a:p>
            <a:pPr>
              <a:lnSpc>
                <a:spcPct val="80000"/>
              </a:lnSpc>
              <a:buFont typeface="Wingdings" pitchFamily="2" charset="2"/>
              <a:buNone/>
            </a:pPr>
            <a:r>
              <a:rPr lang="en-US" sz="2800">
                <a:effectLst/>
                <a:latin typeface="Garamond" pitchFamily="18" charset="0"/>
              </a:rPr>
              <a:t>	Metaphors, similes, and analogies are the persuasive writer’s best friends. When you can relate your argument to something that the reader already accepts as true, you’re well on your way to convincing someone to see things your way.</a:t>
            </a:r>
          </a:p>
          <a:p>
            <a:pPr>
              <a:lnSpc>
                <a:spcPct val="80000"/>
              </a:lnSpc>
              <a:buFont typeface="Wingdings" pitchFamily="2" charset="2"/>
              <a:buNone/>
            </a:pPr>
            <a:endParaRPr lang="en-US" sz="1400">
              <a:effectLst/>
              <a:latin typeface="Garamond" pitchFamily="18" charset="0"/>
            </a:endParaRPr>
          </a:p>
          <a:p>
            <a:pPr>
              <a:lnSpc>
                <a:spcPct val="80000"/>
              </a:lnSpc>
              <a:buFont typeface="Wingdings" pitchFamily="2" charset="2"/>
              <a:buNone/>
            </a:pPr>
            <a:r>
              <a:rPr lang="en-US" sz="2800">
                <a:effectLst/>
                <a:latin typeface="Garamond" pitchFamily="18" charset="0"/>
              </a:rPr>
              <a:t>	But comparisons work in other ways too. Sometimes you can be more persuasive by comparing apples to oranges (to use a tired but effective metaphor). Don’t compare the price of a college degree from one university to another—compare it to the price of never getting a degree at all.</a:t>
            </a:r>
          </a:p>
        </p:txBody>
      </p:sp>
      <p:sp>
        <p:nvSpPr>
          <p:cNvPr id="231426"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31430" name="Picture 6" descr="MCj02806150000[1]"/>
          <p:cNvPicPr>
            <a:picLocks noChangeAspect="1" noChangeArrowheads="1"/>
          </p:cNvPicPr>
          <p:nvPr/>
        </p:nvPicPr>
        <p:blipFill>
          <a:blip r:embed="rId2"/>
          <a:srcRect/>
          <a:stretch>
            <a:fillRect/>
          </a:stretch>
        </p:blipFill>
        <p:spPr bwMode="auto">
          <a:xfrm>
            <a:off x="1447800" y="1295400"/>
            <a:ext cx="762000" cy="600075"/>
          </a:xfrm>
          <a:prstGeom prst="rect">
            <a:avLst/>
          </a:prstGeom>
          <a:noFill/>
        </p:spPr>
      </p:pic>
      <p:pic>
        <p:nvPicPr>
          <p:cNvPr id="231432" name="Picture 8" descr="MCj02806150000[1]"/>
          <p:cNvPicPr>
            <a:picLocks noChangeAspect="1" noChangeArrowheads="1"/>
          </p:cNvPicPr>
          <p:nvPr/>
        </p:nvPicPr>
        <p:blipFill>
          <a:blip r:embed="rId2"/>
          <a:srcRect/>
          <a:stretch>
            <a:fillRect/>
          </a:stretch>
        </p:blipFill>
        <p:spPr bwMode="auto">
          <a:xfrm>
            <a:off x="7086600" y="1295400"/>
            <a:ext cx="762000" cy="60007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idx="1"/>
          </p:nvPr>
        </p:nvSpPr>
        <p:spPr>
          <a:xfrm>
            <a:off x="457200" y="1295400"/>
            <a:ext cx="8229600" cy="5334000"/>
          </a:xfrm>
        </p:spPr>
        <p:txBody>
          <a:bodyPr/>
          <a:lstStyle/>
          <a:p>
            <a:pPr algn="ctr">
              <a:buFont typeface="Wingdings" pitchFamily="2" charset="2"/>
              <a:buNone/>
            </a:pPr>
            <a:r>
              <a:rPr lang="en-US" b="1" u="sng">
                <a:effectLst/>
                <a:latin typeface="Garamond" pitchFamily="18" charset="0"/>
              </a:rPr>
              <a:t>Agitate and Solve</a:t>
            </a:r>
          </a:p>
          <a:p>
            <a:pPr algn="ctr">
              <a:buFont typeface="Wingdings" pitchFamily="2" charset="2"/>
              <a:buNone/>
            </a:pPr>
            <a:endParaRPr lang="en-US" sz="1400" b="1" u="sng">
              <a:effectLst/>
              <a:latin typeface="Garamond" pitchFamily="18" charset="0"/>
            </a:endParaRPr>
          </a:p>
          <a:p>
            <a:pPr>
              <a:lnSpc>
                <a:spcPct val="90000"/>
              </a:lnSpc>
              <a:buFont typeface="Wingdings" pitchFamily="2" charset="2"/>
              <a:buNone/>
            </a:pPr>
            <a:r>
              <a:rPr lang="en-US" sz="2800">
                <a:effectLst/>
                <a:latin typeface="Garamond" pitchFamily="18" charset="0"/>
              </a:rPr>
              <a:t>	First, outline the problem for your audience. Then, agitate the reader’s pain before offering your solution as the answer that will make it all better.</a:t>
            </a:r>
          </a:p>
          <a:p>
            <a:pPr>
              <a:lnSpc>
                <a:spcPct val="90000"/>
              </a:lnSpc>
              <a:buFont typeface="Wingdings" pitchFamily="2" charset="2"/>
              <a:buNone/>
            </a:pPr>
            <a:endParaRPr lang="en-US" sz="1200">
              <a:effectLst/>
              <a:latin typeface="Garamond" pitchFamily="18" charset="0"/>
            </a:endParaRPr>
          </a:p>
          <a:p>
            <a:pPr>
              <a:lnSpc>
                <a:spcPct val="90000"/>
              </a:lnSpc>
              <a:buFont typeface="Wingdings" pitchFamily="2" charset="2"/>
              <a:buNone/>
            </a:pPr>
            <a:r>
              <a:rPr lang="en-US" sz="2800">
                <a:effectLst/>
                <a:latin typeface="Garamond" pitchFamily="18" charset="0"/>
              </a:rPr>
              <a:t>	The agitation phase is not about being sadistic; it’s about empathy. You want the reader to know unequivocally that you understand his or her problem because you’ve dealt with it and/or are experienced at eliminating it. The credibility of your solution goes way up if you demonstrate that you truly feel the prospect’s pain.</a:t>
            </a:r>
          </a:p>
        </p:txBody>
      </p:sp>
      <p:sp>
        <p:nvSpPr>
          <p:cNvPr id="232450"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32453" name="Picture 5" descr="MCj02806150000[1]"/>
          <p:cNvPicPr>
            <a:picLocks noChangeAspect="1" noChangeArrowheads="1"/>
          </p:cNvPicPr>
          <p:nvPr/>
        </p:nvPicPr>
        <p:blipFill>
          <a:blip r:embed="rId2"/>
          <a:srcRect/>
          <a:stretch>
            <a:fillRect/>
          </a:stretch>
        </p:blipFill>
        <p:spPr bwMode="auto">
          <a:xfrm>
            <a:off x="1600200" y="1295400"/>
            <a:ext cx="762000" cy="600075"/>
          </a:xfrm>
          <a:prstGeom prst="rect">
            <a:avLst/>
          </a:prstGeom>
          <a:noFill/>
        </p:spPr>
      </p:pic>
      <p:pic>
        <p:nvPicPr>
          <p:cNvPr id="232455" name="Picture 7" descr="MCj02806150000[1]"/>
          <p:cNvPicPr>
            <a:picLocks noChangeAspect="1" noChangeArrowheads="1"/>
          </p:cNvPicPr>
          <p:nvPr/>
        </p:nvPicPr>
        <p:blipFill>
          <a:blip r:embed="rId2"/>
          <a:srcRect/>
          <a:stretch>
            <a:fillRect/>
          </a:stretch>
        </p:blipFill>
        <p:spPr bwMode="auto">
          <a:xfrm>
            <a:off x="6934200" y="1295400"/>
            <a:ext cx="762000" cy="60007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5" name="Rectangle 3"/>
          <p:cNvSpPr>
            <a:spLocks noGrp="1" noChangeArrowheads="1"/>
          </p:cNvSpPr>
          <p:nvPr>
            <p:ph idx="1"/>
          </p:nvPr>
        </p:nvSpPr>
        <p:spPr>
          <a:xfrm>
            <a:off x="457200" y="1295400"/>
            <a:ext cx="8229600" cy="5334000"/>
          </a:xfrm>
        </p:spPr>
        <p:txBody>
          <a:bodyPr/>
          <a:lstStyle/>
          <a:p>
            <a:pPr algn="ctr">
              <a:buFont typeface="Wingdings" pitchFamily="2" charset="2"/>
              <a:buNone/>
            </a:pPr>
            <a:r>
              <a:rPr lang="en-US" b="1" u="sng">
                <a:effectLst/>
                <a:latin typeface="Garamond" pitchFamily="18" charset="0"/>
              </a:rPr>
              <a:t>Prognosticate</a:t>
            </a:r>
          </a:p>
          <a:p>
            <a:pPr algn="ctr">
              <a:buFont typeface="Wingdings" pitchFamily="2" charset="2"/>
              <a:buNone/>
            </a:pPr>
            <a:endParaRPr lang="en-US" sz="1200" b="1" u="sng">
              <a:effectLst/>
              <a:latin typeface="Garamond" pitchFamily="18" charset="0"/>
            </a:endParaRPr>
          </a:p>
          <a:p>
            <a:pPr>
              <a:buFont typeface="Wingdings" pitchFamily="2" charset="2"/>
              <a:buNone/>
            </a:pPr>
            <a:r>
              <a:rPr lang="en-US" sz="2800">
                <a:effectLst/>
                <a:latin typeface="Garamond" pitchFamily="18" charset="0"/>
              </a:rPr>
              <a:t>	Provide readers with a glimpse into the future. Presenting an extrapolation of current events into likely future outcomes can be very convincing.</a:t>
            </a:r>
          </a:p>
          <a:p>
            <a:pPr>
              <a:buFont typeface="Wingdings" pitchFamily="2" charset="2"/>
              <a:buNone/>
            </a:pPr>
            <a:endParaRPr lang="en-US" sz="1200">
              <a:effectLst/>
              <a:latin typeface="Garamond" pitchFamily="18" charset="0"/>
            </a:endParaRPr>
          </a:p>
          <a:p>
            <a:pPr>
              <a:buFont typeface="Wingdings" pitchFamily="2" charset="2"/>
              <a:buNone/>
            </a:pPr>
            <a:r>
              <a:rPr lang="en-US" sz="2800">
                <a:effectLst/>
                <a:latin typeface="Garamond" pitchFamily="18" charset="0"/>
              </a:rPr>
              <a:t>	However, this entire strategy is a gamble built on credibility. If you have no idea what you’re talking about, you’ll end up looking foolish. But if you can back up your claims with your credentials or your obvious grasp of the subject matter, this is an extremely persuasive technique.</a:t>
            </a:r>
          </a:p>
        </p:txBody>
      </p:sp>
      <p:sp>
        <p:nvSpPr>
          <p:cNvPr id="233474"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33477" name="Picture 5" descr="MCj02806150000[1]"/>
          <p:cNvPicPr>
            <a:picLocks noChangeAspect="1" noChangeArrowheads="1"/>
          </p:cNvPicPr>
          <p:nvPr/>
        </p:nvPicPr>
        <p:blipFill>
          <a:blip r:embed="rId2"/>
          <a:srcRect/>
          <a:stretch>
            <a:fillRect/>
          </a:stretch>
        </p:blipFill>
        <p:spPr bwMode="auto">
          <a:xfrm>
            <a:off x="1752600" y="1295400"/>
            <a:ext cx="762000" cy="600075"/>
          </a:xfrm>
          <a:prstGeom prst="rect">
            <a:avLst/>
          </a:prstGeom>
          <a:noFill/>
        </p:spPr>
      </p:pic>
      <p:pic>
        <p:nvPicPr>
          <p:cNvPr id="233479" name="Picture 7" descr="MCj02806150000[1]"/>
          <p:cNvPicPr>
            <a:picLocks noChangeAspect="1" noChangeArrowheads="1"/>
          </p:cNvPicPr>
          <p:nvPr/>
        </p:nvPicPr>
        <p:blipFill>
          <a:blip r:embed="rId2"/>
          <a:srcRect/>
          <a:stretch>
            <a:fillRect/>
          </a:stretch>
        </p:blipFill>
        <p:spPr bwMode="auto">
          <a:xfrm>
            <a:off x="6477000" y="1350963"/>
            <a:ext cx="762000" cy="6000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9" name="Rectangle 3"/>
          <p:cNvSpPr>
            <a:spLocks noGrp="1" noChangeArrowheads="1"/>
          </p:cNvSpPr>
          <p:nvPr>
            <p:ph idx="1"/>
          </p:nvPr>
        </p:nvSpPr>
        <p:spPr>
          <a:xfrm>
            <a:off x="457200" y="1295400"/>
            <a:ext cx="8229600" cy="5105400"/>
          </a:xfrm>
        </p:spPr>
        <p:txBody>
          <a:bodyPr/>
          <a:lstStyle/>
          <a:p>
            <a:pPr algn="ctr">
              <a:lnSpc>
                <a:spcPct val="80000"/>
              </a:lnSpc>
              <a:buFont typeface="Wingdings" pitchFamily="2" charset="2"/>
              <a:buNone/>
            </a:pPr>
            <a:r>
              <a:rPr lang="en-US" b="1" u="sng">
                <a:effectLst/>
                <a:latin typeface="Garamond" pitchFamily="18" charset="0"/>
              </a:rPr>
              <a:t>Go Tribal</a:t>
            </a:r>
          </a:p>
          <a:p>
            <a:pPr algn="ctr">
              <a:lnSpc>
                <a:spcPct val="80000"/>
              </a:lnSpc>
              <a:buFont typeface="Wingdings" pitchFamily="2" charset="2"/>
              <a:buNone/>
            </a:pPr>
            <a:endParaRPr lang="en-US" sz="1400" b="1" u="sng">
              <a:effectLst/>
              <a:latin typeface="Garamond" pitchFamily="18" charset="0"/>
            </a:endParaRPr>
          </a:p>
          <a:p>
            <a:pPr>
              <a:lnSpc>
                <a:spcPct val="80000"/>
              </a:lnSpc>
              <a:buFont typeface="Wingdings" pitchFamily="2" charset="2"/>
              <a:buNone/>
            </a:pPr>
            <a:r>
              <a:rPr lang="en-US" sz="2800">
                <a:effectLst/>
                <a:latin typeface="Garamond" pitchFamily="18" charset="0"/>
              </a:rPr>
              <a:t>	Despite our attempts to be sophisticated, evolved beings, we humans are exclusionary by nature. Give someone a chance to be a part of a group that they want to be in—whether that be wealthy, or hip, or green, or even contrarian—and they’ll hop on board whatever train you’re driving.</a:t>
            </a:r>
          </a:p>
          <a:p>
            <a:pPr>
              <a:lnSpc>
                <a:spcPct val="80000"/>
              </a:lnSpc>
              <a:buFont typeface="Wingdings" pitchFamily="2" charset="2"/>
              <a:buNone/>
            </a:pPr>
            <a:r>
              <a:rPr lang="en-US" sz="2800">
                <a:effectLst/>
                <a:latin typeface="Garamond" pitchFamily="18" charset="0"/>
              </a:rPr>
              <a:t>	</a:t>
            </a:r>
            <a:endParaRPr lang="en-US" sz="1200">
              <a:effectLst/>
              <a:latin typeface="Garamond" pitchFamily="18" charset="0"/>
            </a:endParaRPr>
          </a:p>
          <a:p>
            <a:pPr>
              <a:lnSpc>
                <a:spcPct val="80000"/>
              </a:lnSpc>
              <a:buFont typeface="Wingdings" pitchFamily="2" charset="2"/>
              <a:buNone/>
            </a:pPr>
            <a:r>
              <a:rPr lang="en-US" sz="2800">
                <a:effectLst/>
                <a:latin typeface="Garamond" pitchFamily="18" charset="0"/>
              </a:rPr>
              <a:t>	Find out what group your audience generally wants to be in, and craft your argument so that your solution offers them an invitation to join while seemingly excluding others.</a:t>
            </a:r>
          </a:p>
        </p:txBody>
      </p:sp>
      <p:sp>
        <p:nvSpPr>
          <p:cNvPr id="234498"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34501" name="Picture 5" descr="MCj02806150000[1]"/>
          <p:cNvPicPr>
            <a:picLocks noChangeAspect="1" noChangeArrowheads="1"/>
          </p:cNvPicPr>
          <p:nvPr/>
        </p:nvPicPr>
        <p:blipFill>
          <a:blip r:embed="rId2"/>
          <a:srcRect/>
          <a:stretch>
            <a:fillRect/>
          </a:stretch>
        </p:blipFill>
        <p:spPr bwMode="auto">
          <a:xfrm>
            <a:off x="1905000" y="1295400"/>
            <a:ext cx="762000" cy="600075"/>
          </a:xfrm>
          <a:prstGeom prst="rect">
            <a:avLst/>
          </a:prstGeom>
          <a:noFill/>
        </p:spPr>
      </p:pic>
      <p:pic>
        <p:nvPicPr>
          <p:cNvPr id="234503" name="Picture 7" descr="MCj02806150000[1]"/>
          <p:cNvPicPr>
            <a:picLocks noChangeAspect="1" noChangeArrowheads="1"/>
          </p:cNvPicPr>
          <p:nvPr/>
        </p:nvPicPr>
        <p:blipFill>
          <a:blip r:embed="rId2"/>
          <a:srcRect/>
          <a:stretch>
            <a:fillRect/>
          </a:stretch>
        </p:blipFill>
        <p:spPr bwMode="auto">
          <a:xfrm>
            <a:off x="6477000" y="1295400"/>
            <a:ext cx="762000" cy="60007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3" name="Rectangle 3"/>
          <p:cNvSpPr>
            <a:spLocks noGrp="1" noChangeArrowheads="1"/>
          </p:cNvSpPr>
          <p:nvPr>
            <p:ph idx="1"/>
          </p:nvPr>
        </p:nvSpPr>
        <p:spPr>
          <a:xfrm>
            <a:off x="457200" y="1295400"/>
            <a:ext cx="8229600" cy="4835525"/>
          </a:xfrm>
        </p:spPr>
        <p:txBody>
          <a:bodyPr/>
          <a:lstStyle/>
          <a:p>
            <a:pPr algn="ctr">
              <a:lnSpc>
                <a:spcPct val="90000"/>
              </a:lnSpc>
              <a:buFont typeface="Wingdings" pitchFamily="2" charset="2"/>
              <a:buNone/>
            </a:pPr>
            <a:r>
              <a:rPr lang="en-US" sz="3600" b="1" u="sng">
                <a:effectLst/>
                <a:latin typeface="Garamond" pitchFamily="18" charset="0"/>
              </a:rPr>
              <a:t>Address Objections</a:t>
            </a:r>
          </a:p>
          <a:p>
            <a:pPr algn="ctr">
              <a:lnSpc>
                <a:spcPct val="90000"/>
              </a:lnSpc>
              <a:buFont typeface="Wingdings" pitchFamily="2" charset="2"/>
              <a:buNone/>
            </a:pPr>
            <a:endParaRPr lang="en-US" sz="1400" b="1" u="sng">
              <a:effectLst/>
              <a:latin typeface="Garamond" pitchFamily="18" charset="0"/>
            </a:endParaRPr>
          </a:p>
          <a:p>
            <a:pPr>
              <a:lnSpc>
                <a:spcPct val="90000"/>
              </a:lnSpc>
              <a:buFont typeface="Wingdings" pitchFamily="2" charset="2"/>
              <a:buNone/>
            </a:pPr>
            <a:r>
              <a:rPr lang="en-US">
                <a:effectLst/>
                <a:latin typeface="Garamond" pitchFamily="18" charset="0"/>
              </a:rPr>
              <a:t>	If you present your case and someone is left thinking “yeah, but…”, you’ve lost. </a:t>
            </a:r>
          </a:p>
          <a:p>
            <a:pPr>
              <a:lnSpc>
                <a:spcPct val="90000"/>
              </a:lnSpc>
              <a:buFont typeface="Wingdings" pitchFamily="2" charset="2"/>
              <a:buNone/>
            </a:pPr>
            <a:r>
              <a:rPr lang="en-US" sz="1400">
                <a:effectLst/>
                <a:latin typeface="Garamond" pitchFamily="18" charset="0"/>
              </a:rPr>
              <a:t>	</a:t>
            </a:r>
          </a:p>
          <a:p>
            <a:pPr>
              <a:lnSpc>
                <a:spcPct val="90000"/>
              </a:lnSpc>
              <a:buFont typeface="Wingdings" pitchFamily="2" charset="2"/>
              <a:buNone/>
            </a:pPr>
            <a:r>
              <a:rPr lang="en-US">
                <a:effectLst/>
                <a:latin typeface="Garamond" pitchFamily="18" charset="0"/>
              </a:rPr>
              <a:t>	Addressing </a:t>
            </a:r>
            <a:r>
              <a:rPr lang="en-US" u="sng">
                <a:effectLst/>
                <a:latin typeface="Garamond" pitchFamily="18" charset="0"/>
              </a:rPr>
              <a:t>all</a:t>
            </a:r>
            <a:r>
              <a:rPr lang="en-US">
                <a:effectLst/>
                <a:latin typeface="Garamond" pitchFamily="18" charset="0"/>
              </a:rPr>
              <a:t> the potential objections of your readers will be nearly impossible, but if you really know your subject the arguments against you should be fairly obvious. If you think there are no reasonable objections to your position, you’re in for a shock!</a:t>
            </a:r>
          </a:p>
        </p:txBody>
      </p:sp>
      <p:sp>
        <p:nvSpPr>
          <p:cNvPr id="235522"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35525" name="Picture 5" descr="MCj02806150000[1]"/>
          <p:cNvPicPr>
            <a:picLocks noChangeAspect="1" noChangeArrowheads="1"/>
          </p:cNvPicPr>
          <p:nvPr/>
        </p:nvPicPr>
        <p:blipFill>
          <a:blip r:embed="rId2"/>
          <a:srcRect/>
          <a:stretch>
            <a:fillRect/>
          </a:stretch>
        </p:blipFill>
        <p:spPr bwMode="auto">
          <a:xfrm>
            <a:off x="1447800" y="1295400"/>
            <a:ext cx="762000" cy="600075"/>
          </a:xfrm>
          <a:prstGeom prst="rect">
            <a:avLst/>
          </a:prstGeom>
          <a:noFill/>
        </p:spPr>
      </p:pic>
      <p:pic>
        <p:nvPicPr>
          <p:cNvPr id="235527" name="Picture 7" descr="MCj02806150000[1]"/>
          <p:cNvPicPr>
            <a:picLocks noChangeAspect="1" noChangeArrowheads="1"/>
          </p:cNvPicPr>
          <p:nvPr/>
        </p:nvPicPr>
        <p:blipFill>
          <a:blip r:embed="rId2"/>
          <a:srcRect/>
          <a:stretch>
            <a:fillRect/>
          </a:stretch>
        </p:blipFill>
        <p:spPr bwMode="auto">
          <a:xfrm>
            <a:off x="7010400" y="1350963"/>
            <a:ext cx="762000" cy="6000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3" name="Rectangle 3"/>
          <p:cNvSpPr>
            <a:spLocks noGrp="1" noChangeArrowheads="1"/>
          </p:cNvSpPr>
          <p:nvPr>
            <p:ph idx="1"/>
          </p:nvPr>
        </p:nvSpPr>
        <p:spPr>
          <a:xfrm>
            <a:off x="2286000" y="2057400"/>
            <a:ext cx="2209800" cy="4530725"/>
          </a:xfrm>
        </p:spPr>
        <p:txBody>
          <a:bodyPr/>
          <a:lstStyle/>
          <a:p>
            <a:pPr marL="609600" indent="-609600">
              <a:lnSpc>
                <a:spcPct val="150000"/>
              </a:lnSpc>
              <a:buFont typeface="Wingdings" pitchFamily="2" charset="2"/>
              <a:buAutoNum type="arabicPeriod"/>
            </a:pPr>
            <a:r>
              <a:rPr lang="en-US" b="1">
                <a:effectLst/>
                <a:latin typeface="Garamond" pitchFamily="18" charset="0"/>
              </a:rPr>
              <a:t>Logos</a:t>
            </a:r>
          </a:p>
          <a:p>
            <a:pPr marL="609600" indent="-609600">
              <a:lnSpc>
                <a:spcPct val="150000"/>
              </a:lnSpc>
              <a:buFont typeface="Wingdings" pitchFamily="2" charset="2"/>
              <a:buAutoNum type="arabicPeriod"/>
            </a:pPr>
            <a:r>
              <a:rPr lang="en-US" b="1">
                <a:effectLst/>
                <a:latin typeface="Garamond" pitchFamily="18" charset="0"/>
              </a:rPr>
              <a:t>Pathos</a:t>
            </a:r>
          </a:p>
          <a:p>
            <a:pPr marL="609600" indent="-609600">
              <a:lnSpc>
                <a:spcPct val="150000"/>
              </a:lnSpc>
              <a:buFont typeface="Wingdings" pitchFamily="2" charset="2"/>
              <a:buAutoNum type="arabicPeriod"/>
            </a:pPr>
            <a:r>
              <a:rPr lang="en-US" b="1">
                <a:effectLst/>
                <a:latin typeface="Garamond" pitchFamily="18" charset="0"/>
              </a:rPr>
              <a:t>Ethos</a:t>
            </a:r>
          </a:p>
          <a:p>
            <a:pPr marL="609600" indent="-609600">
              <a:lnSpc>
                <a:spcPct val="150000"/>
              </a:lnSpc>
              <a:buFont typeface="Wingdings" pitchFamily="2" charset="2"/>
              <a:buAutoNum type="arabicPeriod"/>
            </a:pPr>
            <a:r>
              <a:rPr lang="en-US" b="1">
                <a:effectLst/>
                <a:latin typeface="Garamond" pitchFamily="18" charset="0"/>
              </a:rPr>
              <a:t>Kairos</a:t>
            </a:r>
          </a:p>
        </p:txBody>
      </p:sp>
      <p:sp>
        <p:nvSpPr>
          <p:cNvPr id="266242" name="Rectangle 2"/>
          <p:cNvSpPr>
            <a:spLocks noGrp="1" noChangeArrowheads="1"/>
          </p:cNvSpPr>
          <p:nvPr>
            <p:ph type="title"/>
          </p:nvPr>
        </p:nvSpPr>
        <p:spPr/>
        <p:txBody>
          <a:bodyPr>
            <a:normAutofit fontScale="90000"/>
          </a:bodyPr>
          <a:lstStyle/>
          <a:p>
            <a:r>
              <a:rPr lang="en-US" sz="4000" b="1">
                <a:effectLst/>
                <a:latin typeface="Garamond" pitchFamily="18" charset="0"/>
              </a:rPr>
              <a:t>Four Persuasive Strategies from Aristotelian Rhetoric</a:t>
            </a:r>
          </a:p>
        </p:txBody>
      </p:sp>
      <p:pic>
        <p:nvPicPr>
          <p:cNvPr id="266244" name="Picture 4" descr="MCj03536110000[1]"/>
          <p:cNvPicPr>
            <a:picLocks noChangeAspect="1" noChangeArrowheads="1"/>
          </p:cNvPicPr>
          <p:nvPr/>
        </p:nvPicPr>
        <p:blipFill>
          <a:blip r:embed="rId2"/>
          <a:srcRect/>
          <a:stretch>
            <a:fillRect/>
          </a:stretch>
        </p:blipFill>
        <p:spPr bwMode="auto">
          <a:xfrm>
            <a:off x="5334000" y="2057400"/>
            <a:ext cx="2117725" cy="34448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7" name="Rectangle 3"/>
          <p:cNvSpPr>
            <a:spLocks noGrp="1" noChangeArrowheads="1"/>
          </p:cNvSpPr>
          <p:nvPr>
            <p:ph idx="1"/>
          </p:nvPr>
        </p:nvSpPr>
        <p:spPr>
          <a:xfrm>
            <a:off x="457200" y="1295400"/>
            <a:ext cx="8229600" cy="4835525"/>
          </a:xfrm>
        </p:spPr>
        <p:txBody>
          <a:bodyPr/>
          <a:lstStyle/>
          <a:p>
            <a:pPr algn="ctr">
              <a:buFont typeface="Wingdings" pitchFamily="2" charset="2"/>
              <a:buNone/>
            </a:pPr>
            <a:r>
              <a:rPr lang="en-US" sz="3600" b="1" u="sng">
                <a:effectLst/>
                <a:latin typeface="Garamond" pitchFamily="18" charset="0"/>
              </a:rPr>
              <a:t>Storytelling</a:t>
            </a:r>
          </a:p>
          <a:p>
            <a:pPr algn="ctr">
              <a:buFont typeface="Wingdings" pitchFamily="2" charset="2"/>
              <a:buNone/>
            </a:pPr>
            <a:endParaRPr lang="en-US" sz="1400" b="1" u="sng">
              <a:effectLst/>
              <a:latin typeface="Garamond" pitchFamily="18" charset="0"/>
            </a:endParaRPr>
          </a:p>
          <a:p>
            <a:pPr>
              <a:buFont typeface="Wingdings" pitchFamily="2" charset="2"/>
              <a:buNone/>
            </a:pPr>
            <a:r>
              <a:rPr lang="en-US">
                <a:effectLst/>
                <a:latin typeface="Garamond" pitchFamily="18" charset="0"/>
              </a:rPr>
              <a:t>	Storytelling works so well because it lies at the very heart of persuasion.</a:t>
            </a:r>
          </a:p>
          <a:p>
            <a:pPr>
              <a:buFont typeface="Wingdings" pitchFamily="2" charset="2"/>
              <a:buNone/>
            </a:pPr>
            <a:endParaRPr lang="en-US" sz="1400">
              <a:effectLst/>
              <a:latin typeface="Garamond" pitchFamily="18" charset="0"/>
            </a:endParaRPr>
          </a:p>
          <a:p>
            <a:pPr>
              <a:buFont typeface="Wingdings" pitchFamily="2" charset="2"/>
              <a:buNone/>
            </a:pPr>
            <a:r>
              <a:rPr lang="en-US">
                <a:effectLst/>
                <a:latin typeface="Garamond" pitchFamily="18" charset="0"/>
              </a:rPr>
              <a:t>	Stories allow people to put themselves in the shoes of others and live imagined lives. You might say that we never convince anyone of anything—we simply help others independently decide that we’re right. </a:t>
            </a:r>
          </a:p>
        </p:txBody>
      </p:sp>
      <p:sp>
        <p:nvSpPr>
          <p:cNvPr id="236546" name="Rectangle 2"/>
          <p:cNvSpPr>
            <a:spLocks noGrp="1" noChangeArrowheads="1"/>
          </p:cNvSpPr>
          <p:nvPr>
            <p:ph type="title"/>
          </p:nvPr>
        </p:nvSpPr>
        <p:spPr/>
        <p:txBody>
          <a:bodyPr/>
          <a:lstStyle/>
          <a:p>
            <a:r>
              <a:rPr lang="en-US" sz="3600" b="1">
                <a:effectLst/>
                <a:latin typeface="Garamond" pitchFamily="18" charset="0"/>
              </a:rPr>
              <a:t>Additional Persuasive Writing Strategies</a:t>
            </a:r>
          </a:p>
        </p:txBody>
      </p:sp>
      <p:pic>
        <p:nvPicPr>
          <p:cNvPr id="236549" name="Picture 5" descr="MCj02806150000[1]"/>
          <p:cNvPicPr>
            <a:picLocks noChangeAspect="1" noChangeArrowheads="1"/>
          </p:cNvPicPr>
          <p:nvPr/>
        </p:nvPicPr>
        <p:blipFill>
          <a:blip r:embed="rId2"/>
          <a:srcRect/>
          <a:stretch>
            <a:fillRect/>
          </a:stretch>
        </p:blipFill>
        <p:spPr bwMode="auto">
          <a:xfrm>
            <a:off x="1676400" y="1420813"/>
            <a:ext cx="762000" cy="600075"/>
          </a:xfrm>
          <a:prstGeom prst="rect">
            <a:avLst/>
          </a:prstGeom>
          <a:noFill/>
        </p:spPr>
      </p:pic>
      <p:pic>
        <p:nvPicPr>
          <p:cNvPr id="236550" name="Picture 6" descr="MCj02806150000[1]"/>
          <p:cNvPicPr>
            <a:picLocks noChangeAspect="1" noChangeArrowheads="1"/>
          </p:cNvPicPr>
          <p:nvPr/>
        </p:nvPicPr>
        <p:blipFill>
          <a:blip r:embed="rId2"/>
          <a:srcRect/>
          <a:stretch>
            <a:fillRect/>
          </a:stretch>
        </p:blipFill>
        <p:spPr bwMode="auto">
          <a:xfrm>
            <a:off x="6629400" y="1420813"/>
            <a:ext cx="762000" cy="6000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457200" y="550863"/>
            <a:ext cx="8229600" cy="1125537"/>
          </a:xfrm>
        </p:spPr>
        <p:txBody>
          <a:bodyPr/>
          <a:lstStyle/>
          <a:p>
            <a:r>
              <a:rPr lang="en-US" sz="6000" b="1">
                <a:effectLst/>
                <a:latin typeface="Garamond" pitchFamily="18" charset="0"/>
              </a:rPr>
              <a:t>Logos</a:t>
            </a:r>
          </a:p>
        </p:txBody>
      </p:sp>
      <p:pic>
        <p:nvPicPr>
          <p:cNvPr id="224259" name="Picture 3" descr="j0340878"/>
          <p:cNvPicPr>
            <a:picLocks noGrp="1" noChangeAspect="1" noChangeArrowheads="1"/>
          </p:cNvPicPr>
          <p:nvPr>
            <p:ph type="clipArt" sz="half" idx="1"/>
          </p:nvPr>
        </p:nvPicPr>
        <p:blipFill>
          <a:blip r:embed="rId2"/>
          <a:stretch>
            <a:fillRect/>
          </a:stretch>
        </p:blipFill>
        <p:spPr>
          <a:xfrm>
            <a:off x="1562100" y="2951162"/>
            <a:ext cx="1828800" cy="1828800"/>
          </a:xfrm>
        </p:spPr>
      </p:pic>
      <p:sp>
        <p:nvSpPr>
          <p:cNvPr id="224260" name="Line 4"/>
          <p:cNvSpPr>
            <a:spLocks noChangeShapeType="1"/>
          </p:cNvSpPr>
          <p:nvPr/>
        </p:nvSpPr>
        <p:spPr bwMode="auto">
          <a:xfrm>
            <a:off x="1371600" y="1676400"/>
            <a:ext cx="6248400" cy="0"/>
          </a:xfrm>
          <a:prstGeom prst="line">
            <a:avLst/>
          </a:prstGeom>
          <a:noFill/>
          <a:ln w="28575">
            <a:solidFill>
              <a:schemeClr val="tx1"/>
            </a:solidFill>
            <a:round/>
            <a:headEnd/>
            <a:tailEnd/>
          </a:ln>
          <a:effectLst/>
        </p:spPr>
        <p:txBody>
          <a:bodyPr/>
          <a:lstStyle/>
          <a:p>
            <a:endParaRPr lang="en-US"/>
          </a:p>
        </p:txBody>
      </p:sp>
      <p:sp>
        <p:nvSpPr>
          <p:cNvPr id="224261" name="Text Box 5"/>
          <p:cNvSpPr txBox="1">
            <a:spLocks noChangeArrowheads="1"/>
          </p:cNvSpPr>
          <p:nvPr/>
        </p:nvSpPr>
        <p:spPr bwMode="auto">
          <a:xfrm>
            <a:off x="5105400" y="3429000"/>
            <a:ext cx="3505200" cy="2227263"/>
          </a:xfrm>
          <a:prstGeom prst="rect">
            <a:avLst/>
          </a:prstGeom>
          <a:noFill/>
          <a:ln w="9525">
            <a:noFill/>
            <a:miter lim="800000"/>
            <a:headEnd/>
            <a:tailEnd/>
          </a:ln>
          <a:effectLst/>
        </p:spPr>
        <p:txBody>
          <a:bodyPr>
            <a:spAutoFit/>
          </a:bodyPr>
          <a:lstStyle/>
          <a:p>
            <a:r>
              <a:rPr lang="en-US" sz="2800">
                <a:solidFill>
                  <a:schemeClr val="tx2"/>
                </a:solidFill>
                <a:latin typeface="Garamond" pitchFamily="18" charset="0"/>
              </a:rPr>
              <a:t>Example:</a:t>
            </a:r>
            <a:r>
              <a:rPr lang="en-US" sz="2800">
                <a:latin typeface="Garamond" pitchFamily="18" charset="0"/>
              </a:rPr>
              <a:t> </a:t>
            </a:r>
          </a:p>
          <a:p>
            <a:r>
              <a:rPr lang="en-US" sz="2800">
                <a:latin typeface="Garamond" pitchFamily="18" charset="0"/>
              </a:rPr>
              <a:t>A Snickers bar has 280 calories and 30 grams of sugar. That’s not very healthy.</a:t>
            </a:r>
          </a:p>
        </p:txBody>
      </p:sp>
      <p:sp>
        <p:nvSpPr>
          <p:cNvPr id="224262" name="Text Box 6"/>
          <p:cNvSpPr txBox="1">
            <a:spLocks noChangeArrowheads="1"/>
          </p:cNvSpPr>
          <p:nvPr/>
        </p:nvSpPr>
        <p:spPr bwMode="auto">
          <a:xfrm>
            <a:off x="762000" y="1828800"/>
            <a:ext cx="7543800" cy="1190625"/>
          </a:xfrm>
          <a:prstGeom prst="rect">
            <a:avLst/>
          </a:prstGeom>
          <a:noFill/>
          <a:ln w="9525">
            <a:noFill/>
            <a:miter lim="800000"/>
            <a:headEnd/>
            <a:tailEnd/>
          </a:ln>
          <a:effectLst/>
        </p:spPr>
        <p:txBody>
          <a:bodyPr>
            <a:spAutoFit/>
          </a:bodyPr>
          <a:lstStyle/>
          <a:p>
            <a:r>
              <a:rPr lang="en-US" sz="3600" b="1">
                <a:latin typeface="Garamond" pitchFamily="18" charset="0"/>
              </a:rPr>
              <a:t>Using logic, facts, numbers, and/or dates to support your argument.</a:t>
            </a:r>
          </a:p>
        </p:txBody>
      </p:sp>
      <p:sp>
        <p:nvSpPr>
          <p:cNvPr id="224263" name="Text Box 7"/>
          <p:cNvSpPr txBox="1">
            <a:spLocks noChangeArrowheads="1"/>
          </p:cNvSpPr>
          <p:nvPr/>
        </p:nvSpPr>
        <p:spPr bwMode="auto">
          <a:xfrm>
            <a:off x="152400" y="93663"/>
            <a:ext cx="8839200" cy="469900"/>
          </a:xfrm>
          <a:prstGeom prst="rect">
            <a:avLst/>
          </a:prstGeom>
          <a:noFill/>
          <a:ln w="12700">
            <a:solidFill>
              <a:schemeClr val="tx1"/>
            </a:solidFill>
            <a:miter lim="800000"/>
            <a:headEnd/>
            <a:tailEnd/>
          </a:ln>
          <a:effectLst/>
        </p:spPr>
        <p:txBody>
          <a:bodyPr>
            <a:spAutoFit/>
          </a:bodyPr>
          <a:lstStyle/>
          <a:p>
            <a:pPr algn="ctr">
              <a:spcBef>
                <a:spcPct val="50000"/>
              </a:spcBef>
            </a:pPr>
            <a:r>
              <a:rPr lang="en-US" sz="2400" b="1">
                <a:latin typeface="Garamond" pitchFamily="18" charset="0"/>
              </a:rPr>
              <a:t>Four Persuasive Strategies from Aristotelian Rhetoric</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457200" y="563563"/>
            <a:ext cx="8229600" cy="1143000"/>
          </a:xfrm>
        </p:spPr>
        <p:txBody>
          <a:bodyPr/>
          <a:lstStyle/>
          <a:p>
            <a:r>
              <a:rPr lang="en-US" sz="6000" b="1">
                <a:effectLst/>
                <a:latin typeface="Garamond" pitchFamily="18" charset="0"/>
              </a:rPr>
              <a:t>Pathos</a:t>
            </a:r>
          </a:p>
        </p:txBody>
      </p:sp>
      <p:pic>
        <p:nvPicPr>
          <p:cNvPr id="225283" name="Picture 3" descr="j0401939"/>
          <p:cNvPicPr>
            <a:picLocks noGrp="1" noChangeAspect="1" noChangeArrowheads="1"/>
          </p:cNvPicPr>
          <p:nvPr>
            <p:ph type="clipArt" sz="half" idx="2"/>
          </p:nvPr>
        </p:nvPicPr>
        <p:blipFill>
          <a:blip r:embed="rId2" cstate="print"/>
          <a:srcRect/>
          <a:stretch>
            <a:fillRect/>
          </a:stretch>
        </p:blipFill>
        <p:spPr>
          <a:xfrm>
            <a:off x="5384800" y="3124200"/>
            <a:ext cx="2284413" cy="3429000"/>
          </a:xfrm>
        </p:spPr>
      </p:pic>
      <p:sp>
        <p:nvSpPr>
          <p:cNvPr id="225284" name="Line 4"/>
          <p:cNvSpPr>
            <a:spLocks noChangeShapeType="1"/>
          </p:cNvSpPr>
          <p:nvPr/>
        </p:nvSpPr>
        <p:spPr bwMode="auto">
          <a:xfrm>
            <a:off x="1371600" y="1676400"/>
            <a:ext cx="6248400" cy="0"/>
          </a:xfrm>
          <a:prstGeom prst="line">
            <a:avLst/>
          </a:prstGeom>
          <a:noFill/>
          <a:ln w="28575">
            <a:solidFill>
              <a:schemeClr val="tx1"/>
            </a:solidFill>
            <a:round/>
            <a:headEnd/>
            <a:tailEnd/>
          </a:ln>
          <a:effectLst/>
        </p:spPr>
        <p:txBody>
          <a:bodyPr/>
          <a:lstStyle/>
          <a:p>
            <a:endParaRPr lang="en-US"/>
          </a:p>
        </p:txBody>
      </p:sp>
      <p:sp>
        <p:nvSpPr>
          <p:cNvPr id="225285" name="Text Box 5"/>
          <p:cNvSpPr txBox="1">
            <a:spLocks noChangeArrowheads="1"/>
          </p:cNvSpPr>
          <p:nvPr/>
        </p:nvSpPr>
        <p:spPr bwMode="auto">
          <a:xfrm>
            <a:off x="1143000" y="3352800"/>
            <a:ext cx="3505200" cy="2227263"/>
          </a:xfrm>
          <a:prstGeom prst="rect">
            <a:avLst/>
          </a:prstGeom>
          <a:noFill/>
          <a:ln w="9525">
            <a:noFill/>
            <a:miter lim="800000"/>
            <a:headEnd/>
            <a:tailEnd/>
          </a:ln>
          <a:effectLst/>
        </p:spPr>
        <p:txBody>
          <a:bodyPr>
            <a:spAutoFit/>
          </a:bodyPr>
          <a:lstStyle/>
          <a:p>
            <a:r>
              <a:rPr lang="en-US" sz="2800">
                <a:solidFill>
                  <a:schemeClr val="tx2"/>
                </a:solidFill>
                <a:latin typeface="Garamond" pitchFamily="18" charset="0"/>
              </a:rPr>
              <a:t>Example:</a:t>
            </a:r>
            <a:r>
              <a:rPr lang="en-US" sz="2800">
                <a:latin typeface="Garamond" pitchFamily="18" charset="0"/>
              </a:rPr>
              <a:t> </a:t>
            </a:r>
          </a:p>
          <a:p>
            <a:r>
              <a:rPr lang="en-US" sz="2800">
                <a:latin typeface="Garamond" pitchFamily="18" charset="0"/>
              </a:rPr>
              <a:t>Your donation might just get this puppy off the street and into a good home.</a:t>
            </a:r>
          </a:p>
        </p:txBody>
      </p:sp>
      <p:sp>
        <p:nvSpPr>
          <p:cNvPr id="225286" name="Text Box 6"/>
          <p:cNvSpPr txBox="1">
            <a:spLocks noChangeArrowheads="1"/>
          </p:cNvSpPr>
          <p:nvPr/>
        </p:nvSpPr>
        <p:spPr bwMode="auto">
          <a:xfrm>
            <a:off x="685800" y="1828800"/>
            <a:ext cx="7924800" cy="641350"/>
          </a:xfrm>
          <a:prstGeom prst="rect">
            <a:avLst/>
          </a:prstGeom>
          <a:noFill/>
          <a:ln w="9525">
            <a:noFill/>
            <a:miter lim="800000"/>
            <a:headEnd/>
            <a:tailEnd/>
          </a:ln>
          <a:effectLst/>
        </p:spPr>
        <p:txBody>
          <a:bodyPr>
            <a:spAutoFit/>
          </a:bodyPr>
          <a:lstStyle/>
          <a:p>
            <a:r>
              <a:rPr lang="en-US" sz="3600" b="1">
                <a:latin typeface="Garamond" pitchFamily="18" charset="0"/>
              </a:rPr>
              <a:t>Appealing to your audience’s emotions.</a:t>
            </a:r>
          </a:p>
        </p:txBody>
      </p:sp>
      <p:sp>
        <p:nvSpPr>
          <p:cNvPr id="225287" name="Text Box 7"/>
          <p:cNvSpPr txBox="1">
            <a:spLocks noChangeArrowheads="1"/>
          </p:cNvSpPr>
          <p:nvPr/>
        </p:nvSpPr>
        <p:spPr bwMode="auto">
          <a:xfrm>
            <a:off x="152400" y="93663"/>
            <a:ext cx="8839200" cy="469900"/>
          </a:xfrm>
          <a:prstGeom prst="rect">
            <a:avLst/>
          </a:prstGeom>
          <a:noFill/>
          <a:ln w="12700">
            <a:solidFill>
              <a:schemeClr val="tx1"/>
            </a:solidFill>
            <a:miter lim="800000"/>
            <a:headEnd/>
            <a:tailEnd/>
          </a:ln>
          <a:effectLst/>
        </p:spPr>
        <p:txBody>
          <a:bodyPr>
            <a:spAutoFit/>
          </a:bodyPr>
          <a:lstStyle/>
          <a:p>
            <a:pPr algn="ctr">
              <a:spcBef>
                <a:spcPct val="50000"/>
              </a:spcBef>
            </a:pPr>
            <a:r>
              <a:rPr lang="en-US" sz="2400" b="1">
                <a:latin typeface="Garamond" pitchFamily="18" charset="0"/>
              </a:rPr>
              <a:t>Four Persuasive Strategies from Aristotelian Rhetoric</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457200" y="533400"/>
            <a:ext cx="8229600" cy="1143000"/>
          </a:xfrm>
        </p:spPr>
        <p:txBody>
          <a:bodyPr/>
          <a:lstStyle/>
          <a:p>
            <a:r>
              <a:rPr lang="en-US" sz="6000" b="1">
                <a:effectLst/>
                <a:latin typeface="Garamond" pitchFamily="18" charset="0"/>
              </a:rPr>
              <a:t>Ethos</a:t>
            </a:r>
          </a:p>
        </p:txBody>
      </p:sp>
      <p:pic>
        <p:nvPicPr>
          <p:cNvPr id="226307" name="Picture 3" descr="pe03603_"/>
          <p:cNvPicPr>
            <a:picLocks noGrp="1" noChangeAspect="1" noChangeArrowheads="1"/>
          </p:cNvPicPr>
          <p:nvPr>
            <p:ph type="clipArt" sz="half" idx="1"/>
          </p:nvPr>
        </p:nvPicPr>
        <p:blipFill>
          <a:blip r:embed="rId2"/>
          <a:stretch>
            <a:fillRect/>
          </a:stretch>
        </p:blipFill>
        <p:spPr>
          <a:xfrm>
            <a:off x="739743" y="2131069"/>
            <a:ext cx="3473513" cy="3468986"/>
          </a:xfrm>
        </p:spPr>
      </p:pic>
      <p:sp>
        <p:nvSpPr>
          <p:cNvPr id="226308" name="Line 4"/>
          <p:cNvSpPr>
            <a:spLocks noChangeShapeType="1"/>
          </p:cNvSpPr>
          <p:nvPr/>
        </p:nvSpPr>
        <p:spPr bwMode="auto">
          <a:xfrm>
            <a:off x="1371600" y="1676400"/>
            <a:ext cx="6248400" cy="0"/>
          </a:xfrm>
          <a:prstGeom prst="line">
            <a:avLst/>
          </a:prstGeom>
          <a:noFill/>
          <a:ln w="28575">
            <a:solidFill>
              <a:schemeClr val="tx1"/>
            </a:solidFill>
            <a:round/>
            <a:headEnd/>
            <a:tailEnd/>
          </a:ln>
          <a:effectLst/>
        </p:spPr>
        <p:txBody>
          <a:bodyPr/>
          <a:lstStyle/>
          <a:p>
            <a:endParaRPr lang="en-US"/>
          </a:p>
        </p:txBody>
      </p:sp>
      <p:sp>
        <p:nvSpPr>
          <p:cNvPr id="226309" name="Text Box 5"/>
          <p:cNvSpPr txBox="1">
            <a:spLocks noChangeArrowheads="1"/>
          </p:cNvSpPr>
          <p:nvPr/>
        </p:nvSpPr>
        <p:spPr bwMode="auto">
          <a:xfrm>
            <a:off x="4724400" y="3657600"/>
            <a:ext cx="3505200" cy="1800225"/>
          </a:xfrm>
          <a:prstGeom prst="rect">
            <a:avLst/>
          </a:prstGeom>
          <a:noFill/>
          <a:ln w="9525">
            <a:noFill/>
            <a:miter lim="800000"/>
            <a:headEnd/>
            <a:tailEnd/>
          </a:ln>
          <a:effectLst/>
        </p:spPr>
        <p:txBody>
          <a:bodyPr>
            <a:spAutoFit/>
          </a:bodyPr>
          <a:lstStyle/>
          <a:p>
            <a:r>
              <a:rPr lang="en-US" sz="2800">
                <a:solidFill>
                  <a:schemeClr val="tx2"/>
                </a:solidFill>
                <a:latin typeface="Garamond" pitchFamily="18" charset="0"/>
              </a:rPr>
              <a:t>Example: </a:t>
            </a:r>
          </a:p>
          <a:p>
            <a:r>
              <a:rPr lang="en-US" sz="2800">
                <a:latin typeface="Garamond" pitchFamily="18" charset="0"/>
              </a:rPr>
              <a:t>Believe me! I’ve been there before. I’m just like you.</a:t>
            </a:r>
          </a:p>
        </p:txBody>
      </p:sp>
      <p:sp>
        <p:nvSpPr>
          <p:cNvPr id="226310" name="Text Box 6"/>
          <p:cNvSpPr txBox="1">
            <a:spLocks noChangeArrowheads="1"/>
          </p:cNvSpPr>
          <p:nvPr/>
        </p:nvSpPr>
        <p:spPr bwMode="auto">
          <a:xfrm>
            <a:off x="609600" y="1828800"/>
            <a:ext cx="7924800" cy="1190625"/>
          </a:xfrm>
          <a:prstGeom prst="rect">
            <a:avLst/>
          </a:prstGeom>
          <a:noFill/>
          <a:ln w="9525">
            <a:noFill/>
            <a:miter lim="800000"/>
            <a:headEnd/>
            <a:tailEnd/>
          </a:ln>
          <a:effectLst/>
        </p:spPr>
        <p:txBody>
          <a:bodyPr>
            <a:spAutoFit/>
          </a:bodyPr>
          <a:lstStyle/>
          <a:p>
            <a:r>
              <a:rPr lang="en-US" sz="3600" b="1">
                <a:latin typeface="Garamond" pitchFamily="18" charset="0"/>
              </a:rPr>
              <a:t>Making yourself seem trustworthy and believable.</a:t>
            </a:r>
          </a:p>
        </p:txBody>
      </p:sp>
      <p:sp>
        <p:nvSpPr>
          <p:cNvPr id="226311" name="Text Box 7"/>
          <p:cNvSpPr txBox="1">
            <a:spLocks noChangeArrowheads="1"/>
          </p:cNvSpPr>
          <p:nvPr/>
        </p:nvSpPr>
        <p:spPr bwMode="auto">
          <a:xfrm>
            <a:off x="152400" y="93663"/>
            <a:ext cx="8839200" cy="469900"/>
          </a:xfrm>
          <a:prstGeom prst="rect">
            <a:avLst/>
          </a:prstGeom>
          <a:noFill/>
          <a:ln w="12700">
            <a:solidFill>
              <a:schemeClr val="tx1"/>
            </a:solidFill>
            <a:miter lim="800000"/>
            <a:headEnd/>
            <a:tailEnd/>
          </a:ln>
          <a:effectLst/>
        </p:spPr>
        <p:txBody>
          <a:bodyPr>
            <a:spAutoFit/>
          </a:bodyPr>
          <a:lstStyle/>
          <a:p>
            <a:pPr algn="ctr">
              <a:spcBef>
                <a:spcPct val="50000"/>
              </a:spcBef>
            </a:pPr>
            <a:r>
              <a:rPr lang="en-US" sz="2400" b="1">
                <a:latin typeface="Garamond" pitchFamily="18" charset="0"/>
              </a:rPr>
              <a:t>Four Persuasive Strategies from Aristotelian Rhetoric</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457200" y="533400"/>
            <a:ext cx="8229600" cy="1143000"/>
          </a:xfrm>
        </p:spPr>
        <p:txBody>
          <a:bodyPr/>
          <a:lstStyle/>
          <a:p>
            <a:r>
              <a:rPr lang="en-US" sz="6000" b="1">
                <a:effectLst/>
                <a:latin typeface="Garamond" pitchFamily="18" charset="0"/>
              </a:rPr>
              <a:t>Kairos</a:t>
            </a:r>
          </a:p>
        </p:txBody>
      </p:sp>
      <p:pic>
        <p:nvPicPr>
          <p:cNvPr id="227331" name="Picture 3" descr="j0127674"/>
          <p:cNvPicPr>
            <a:picLocks noGrp="1" noChangeAspect="1" noChangeArrowheads="1"/>
          </p:cNvPicPr>
          <p:nvPr>
            <p:ph type="clipArt" sz="half" idx="2"/>
          </p:nvPr>
        </p:nvPicPr>
        <p:blipFill>
          <a:blip r:embed="rId2"/>
          <a:srcRect/>
          <a:stretch>
            <a:fillRect/>
          </a:stretch>
        </p:blipFill>
        <p:spPr>
          <a:xfrm>
            <a:off x="5486400" y="3124200"/>
            <a:ext cx="2246313" cy="3124200"/>
          </a:xfrm>
        </p:spPr>
      </p:pic>
      <p:sp>
        <p:nvSpPr>
          <p:cNvPr id="227332" name="Line 4"/>
          <p:cNvSpPr>
            <a:spLocks noChangeShapeType="1"/>
          </p:cNvSpPr>
          <p:nvPr/>
        </p:nvSpPr>
        <p:spPr bwMode="auto">
          <a:xfrm>
            <a:off x="1371600" y="1676400"/>
            <a:ext cx="6248400" cy="0"/>
          </a:xfrm>
          <a:prstGeom prst="line">
            <a:avLst/>
          </a:prstGeom>
          <a:noFill/>
          <a:ln w="28575">
            <a:solidFill>
              <a:schemeClr val="tx1"/>
            </a:solidFill>
            <a:round/>
            <a:headEnd/>
            <a:tailEnd/>
          </a:ln>
          <a:effectLst/>
        </p:spPr>
        <p:txBody>
          <a:bodyPr/>
          <a:lstStyle/>
          <a:p>
            <a:endParaRPr lang="en-US"/>
          </a:p>
        </p:txBody>
      </p:sp>
      <p:sp>
        <p:nvSpPr>
          <p:cNvPr id="227333" name="Text Box 5"/>
          <p:cNvSpPr txBox="1">
            <a:spLocks noChangeArrowheads="1"/>
          </p:cNvSpPr>
          <p:nvPr/>
        </p:nvSpPr>
        <p:spPr bwMode="auto">
          <a:xfrm>
            <a:off x="1295400" y="3886200"/>
            <a:ext cx="3505200" cy="1800225"/>
          </a:xfrm>
          <a:prstGeom prst="rect">
            <a:avLst/>
          </a:prstGeom>
          <a:noFill/>
          <a:ln w="9525">
            <a:noFill/>
            <a:miter lim="800000"/>
            <a:headEnd/>
            <a:tailEnd/>
          </a:ln>
          <a:effectLst/>
        </p:spPr>
        <p:txBody>
          <a:bodyPr>
            <a:spAutoFit/>
          </a:bodyPr>
          <a:lstStyle/>
          <a:p>
            <a:r>
              <a:rPr lang="en-US" sz="2800">
                <a:solidFill>
                  <a:schemeClr val="tx2"/>
                </a:solidFill>
                <a:latin typeface="Garamond" pitchFamily="18" charset="0"/>
              </a:rPr>
              <a:t>Example:</a:t>
            </a:r>
            <a:r>
              <a:rPr lang="en-US" sz="2800">
                <a:latin typeface="Garamond" pitchFamily="18" charset="0"/>
              </a:rPr>
              <a:t> </a:t>
            </a:r>
          </a:p>
          <a:p>
            <a:r>
              <a:rPr lang="en-US" sz="2800">
                <a:latin typeface="Garamond" pitchFamily="18" charset="0"/>
              </a:rPr>
              <a:t>This is a one-time offer. You can’t get this price after today.</a:t>
            </a:r>
          </a:p>
        </p:txBody>
      </p:sp>
      <p:sp>
        <p:nvSpPr>
          <p:cNvPr id="227334" name="Text Box 6"/>
          <p:cNvSpPr txBox="1">
            <a:spLocks noChangeArrowheads="1"/>
          </p:cNvSpPr>
          <p:nvPr/>
        </p:nvSpPr>
        <p:spPr bwMode="auto">
          <a:xfrm>
            <a:off x="533400" y="1828800"/>
            <a:ext cx="8077200" cy="1739900"/>
          </a:xfrm>
          <a:prstGeom prst="rect">
            <a:avLst/>
          </a:prstGeom>
          <a:noFill/>
          <a:ln w="9525">
            <a:noFill/>
            <a:miter lim="800000"/>
            <a:headEnd/>
            <a:tailEnd/>
          </a:ln>
          <a:effectLst/>
        </p:spPr>
        <p:txBody>
          <a:bodyPr>
            <a:spAutoFit/>
          </a:bodyPr>
          <a:lstStyle/>
          <a:p>
            <a:r>
              <a:rPr lang="en-US" sz="3600" b="1">
                <a:latin typeface="Garamond" pitchFamily="18" charset="0"/>
              </a:rPr>
              <a:t>Building a sense of urgency to convince your audience that this issue is so important they must act now.</a:t>
            </a:r>
          </a:p>
        </p:txBody>
      </p:sp>
      <p:sp>
        <p:nvSpPr>
          <p:cNvPr id="227335" name="Text Box 7"/>
          <p:cNvSpPr txBox="1">
            <a:spLocks noChangeArrowheads="1"/>
          </p:cNvSpPr>
          <p:nvPr/>
        </p:nvSpPr>
        <p:spPr bwMode="auto">
          <a:xfrm>
            <a:off x="152400" y="93663"/>
            <a:ext cx="8839200" cy="469900"/>
          </a:xfrm>
          <a:prstGeom prst="rect">
            <a:avLst/>
          </a:prstGeom>
          <a:noFill/>
          <a:ln w="12700">
            <a:solidFill>
              <a:schemeClr val="tx1"/>
            </a:solidFill>
            <a:miter lim="800000"/>
            <a:headEnd/>
            <a:tailEnd/>
          </a:ln>
          <a:effectLst/>
        </p:spPr>
        <p:txBody>
          <a:bodyPr>
            <a:spAutoFit/>
          </a:bodyPr>
          <a:lstStyle/>
          <a:p>
            <a:pPr algn="ctr">
              <a:spcBef>
                <a:spcPct val="50000"/>
              </a:spcBef>
            </a:pPr>
            <a:r>
              <a:rPr lang="en-US" sz="2400" b="1">
                <a:latin typeface="Garamond" pitchFamily="18" charset="0"/>
              </a:rPr>
              <a:t>Four Persuasive Strategies from Aristotelian Rhetoric</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9" name="Rectangle 3"/>
          <p:cNvSpPr>
            <a:spLocks noGrp="1" noChangeArrowheads="1"/>
          </p:cNvSpPr>
          <p:nvPr>
            <p:ph idx="1"/>
          </p:nvPr>
        </p:nvSpPr>
        <p:spPr>
          <a:xfrm>
            <a:off x="457200" y="2667000"/>
            <a:ext cx="3962400" cy="3886200"/>
          </a:xfrm>
        </p:spPr>
        <p:txBody>
          <a:bodyPr/>
          <a:lstStyle/>
          <a:p>
            <a:pPr>
              <a:lnSpc>
                <a:spcPct val="170000"/>
              </a:lnSpc>
            </a:pPr>
            <a:r>
              <a:rPr lang="en-US">
                <a:effectLst/>
                <a:latin typeface="Garamond" pitchFamily="18" charset="0"/>
              </a:rPr>
              <a:t>Prior knowledge </a:t>
            </a:r>
          </a:p>
          <a:p>
            <a:pPr>
              <a:lnSpc>
                <a:spcPct val="170000"/>
              </a:lnSpc>
            </a:pPr>
            <a:r>
              <a:rPr lang="en-US">
                <a:effectLst/>
                <a:latin typeface="Garamond" pitchFamily="18" charset="0"/>
              </a:rPr>
              <a:t>Research (both formal and informal)</a:t>
            </a:r>
          </a:p>
        </p:txBody>
      </p:sp>
      <p:sp>
        <p:nvSpPr>
          <p:cNvPr id="239618" name="Rectangle 2"/>
          <p:cNvSpPr>
            <a:spLocks noGrp="1" noChangeArrowheads="1"/>
          </p:cNvSpPr>
          <p:nvPr>
            <p:ph type="title"/>
          </p:nvPr>
        </p:nvSpPr>
        <p:spPr>
          <a:xfrm>
            <a:off x="228600" y="277813"/>
            <a:ext cx="8763000" cy="2389187"/>
          </a:xfrm>
        </p:spPr>
        <p:txBody>
          <a:bodyPr/>
          <a:lstStyle/>
          <a:p>
            <a:r>
              <a:rPr lang="en-US" b="1">
                <a:effectLst/>
                <a:latin typeface="Garamond" pitchFamily="18" charset="0"/>
              </a:rPr>
              <a:t>But where do we find </a:t>
            </a:r>
            <a:br>
              <a:rPr lang="en-US" b="1">
                <a:effectLst/>
                <a:latin typeface="Garamond" pitchFamily="18" charset="0"/>
              </a:rPr>
            </a:br>
            <a:r>
              <a:rPr lang="en-US" b="1">
                <a:effectLst/>
                <a:latin typeface="Garamond" pitchFamily="18" charset="0"/>
              </a:rPr>
              <a:t>the information to make </a:t>
            </a:r>
            <a:br>
              <a:rPr lang="en-US" b="1">
                <a:effectLst/>
                <a:latin typeface="Garamond" pitchFamily="18" charset="0"/>
              </a:rPr>
            </a:br>
            <a:r>
              <a:rPr lang="en-US" b="1">
                <a:effectLst/>
                <a:latin typeface="Garamond" pitchFamily="18" charset="0"/>
              </a:rPr>
              <a:t>those arguments?</a:t>
            </a:r>
          </a:p>
        </p:txBody>
      </p:sp>
      <p:pic>
        <p:nvPicPr>
          <p:cNvPr id="239622" name="Picture 6" descr="MCj02002910000[1]"/>
          <p:cNvPicPr>
            <a:picLocks noChangeAspect="1" noChangeArrowheads="1"/>
          </p:cNvPicPr>
          <p:nvPr/>
        </p:nvPicPr>
        <p:blipFill>
          <a:blip r:embed="rId2"/>
          <a:srcRect/>
          <a:stretch>
            <a:fillRect/>
          </a:stretch>
        </p:blipFill>
        <p:spPr bwMode="auto">
          <a:xfrm>
            <a:off x="4953000" y="2971800"/>
            <a:ext cx="3276600" cy="27828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US" sz="6000" b="1">
                <a:effectLst/>
                <a:latin typeface="Garamond" pitchFamily="18" charset="0"/>
              </a:rPr>
              <a:t>Formal Research</a:t>
            </a:r>
          </a:p>
        </p:txBody>
      </p:sp>
      <p:pic>
        <p:nvPicPr>
          <p:cNvPr id="228355" name="Picture 3" descr="j0213321"/>
          <p:cNvPicPr>
            <a:picLocks noGrp="1" noChangeAspect="1" noChangeArrowheads="1"/>
          </p:cNvPicPr>
          <p:nvPr>
            <p:ph type="clipArt" sz="half" idx="1"/>
          </p:nvPr>
        </p:nvPicPr>
        <p:blipFill>
          <a:blip r:embed="rId2"/>
          <a:stretch>
            <a:fillRect/>
          </a:stretch>
        </p:blipFill>
        <p:spPr>
          <a:xfrm>
            <a:off x="1896770" y="2952077"/>
            <a:ext cx="1159459" cy="1826971"/>
          </a:xfrm>
        </p:spPr>
      </p:pic>
      <p:sp>
        <p:nvSpPr>
          <p:cNvPr id="228356" name="Line 4"/>
          <p:cNvSpPr>
            <a:spLocks noChangeShapeType="1"/>
          </p:cNvSpPr>
          <p:nvPr/>
        </p:nvSpPr>
        <p:spPr bwMode="auto">
          <a:xfrm>
            <a:off x="1371600" y="1430338"/>
            <a:ext cx="6248400" cy="0"/>
          </a:xfrm>
          <a:prstGeom prst="line">
            <a:avLst/>
          </a:prstGeom>
          <a:noFill/>
          <a:ln w="28575">
            <a:solidFill>
              <a:schemeClr val="tx1"/>
            </a:solidFill>
            <a:round/>
            <a:headEnd/>
            <a:tailEnd/>
          </a:ln>
          <a:effectLst/>
        </p:spPr>
        <p:txBody>
          <a:bodyPr/>
          <a:lstStyle/>
          <a:p>
            <a:endParaRPr lang="en-US"/>
          </a:p>
        </p:txBody>
      </p:sp>
      <p:sp>
        <p:nvSpPr>
          <p:cNvPr id="228357" name="Text Box 5"/>
          <p:cNvSpPr txBox="1">
            <a:spLocks noChangeArrowheads="1"/>
          </p:cNvSpPr>
          <p:nvPr/>
        </p:nvSpPr>
        <p:spPr bwMode="auto">
          <a:xfrm>
            <a:off x="4343400" y="3276600"/>
            <a:ext cx="3505200" cy="2654300"/>
          </a:xfrm>
          <a:prstGeom prst="rect">
            <a:avLst/>
          </a:prstGeom>
          <a:noFill/>
          <a:ln w="9525">
            <a:noFill/>
            <a:miter lim="800000"/>
            <a:headEnd/>
            <a:tailEnd/>
          </a:ln>
          <a:effectLst/>
        </p:spPr>
        <p:txBody>
          <a:bodyPr>
            <a:spAutoFit/>
          </a:bodyPr>
          <a:lstStyle/>
          <a:p>
            <a:r>
              <a:rPr lang="en-US" sz="2800">
                <a:solidFill>
                  <a:schemeClr val="tx2"/>
                </a:solidFill>
                <a:latin typeface="Garamond" pitchFamily="18" charset="0"/>
              </a:rPr>
              <a:t>Example: </a:t>
            </a:r>
          </a:p>
          <a:p>
            <a:r>
              <a:rPr lang="en-US" sz="2800">
                <a:latin typeface="Garamond" pitchFamily="18" charset="0"/>
              </a:rPr>
              <a:t>A recent study found that students who watch TV during the week don’t do as well in school.</a:t>
            </a:r>
          </a:p>
        </p:txBody>
      </p:sp>
      <p:sp>
        <p:nvSpPr>
          <p:cNvPr id="228358" name="Text Box 6"/>
          <p:cNvSpPr txBox="1">
            <a:spLocks noChangeArrowheads="1"/>
          </p:cNvSpPr>
          <p:nvPr/>
        </p:nvSpPr>
        <p:spPr bwMode="auto">
          <a:xfrm>
            <a:off x="838200" y="1828800"/>
            <a:ext cx="7467600" cy="1190625"/>
          </a:xfrm>
          <a:prstGeom prst="rect">
            <a:avLst/>
          </a:prstGeom>
          <a:noFill/>
          <a:ln w="9525">
            <a:noFill/>
            <a:miter lim="800000"/>
            <a:headEnd/>
            <a:tailEnd/>
          </a:ln>
          <a:effectLst/>
        </p:spPr>
        <p:txBody>
          <a:bodyPr>
            <a:spAutoFit/>
          </a:bodyPr>
          <a:lstStyle/>
          <a:p>
            <a:r>
              <a:rPr lang="en-US" sz="3600" b="1">
                <a:latin typeface="Garamond" pitchFamily="18" charset="0"/>
              </a:rPr>
              <a:t>Use scientific, published research to make the argument more convincing.</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Rectangle 3"/>
          <p:cNvSpPr>
            <a:spLocks noGrp="1" noChangeArrowheads="1"/>
          </p:cNvSpPr>
          <p:nvPr>
            <p:ph idx="1"/>
          </p:nvPr>
        </p:nvSpPr>
        <p:spPr>
          <a:xfrm>
            <a:off x="457200" y="1828800"/>
            <a:ext cx="8229600" cy="4683125"/>
          </a:xfrm>
        </p:spPr>
        <p:txBody>
          <a:bodyPr/>
          <a:lstStyle/>
          <a:p>
            <a:pPr>
              <a:buFont typeface="Wingdings" pitchFamily="2" charset="2"/>
              <a:buNone/>
            </a:pPr>
            <a:r>
              <a:rPr lang="en-US" b="1">
                <a:effectLst/>
                <a:latin typeface="Garamond" pitchFamily="18" charset="0"/>
              </a:rPr>
              <a:t>	Use information gained from experience, interviews, anecdotes, etc. to make the argument more convincing.</a:t>
            </a:r>
          </a:p>
        </p:txBody>
      </p:sp>
      <p:sp>
        <p:nvSpPr>
          <p:cNvPr id="240642" name="Rectangle 2"/>
          <p:cNvSpPr>
            <a:spLocks noGrp="1" noChangeArrowheads="1"/>
          </p:cNvSpPr>
          <p:nvPr>
            <p:ph type="title"/>
          </p:nvPr>
        </p:nvSpPr>
        <p:spPr/>
        <p:txBody>
          <a:bodyPr/>
          <a:lstStyle/>
          <a:p>
            <a:r>
              <a:rPr lang="en-US" sz="6000" b="1">
                <a:effectLst/>
                <a:latin typeface="Garamond" pitchFamily="18" charset="0"/>
              </a:rPr>
              <a:t>Informal Research</a:t>
            </a:r>
          </a:p>
        </p:txBody>
      </p:sp>
      <p:sp>
        <p:nvSpPr>
          <p:cNvPr id="240644" name="Line 4"/>
          <p:cNvSpPr>
            <a:spLocks noChangeShapeType="1"/>
          </p:cNvSpPr>
          <p:nvPr/>
        </p:nvSpPr>
        <p:spPr bwMode="auto">
          <a:xfrm>
            <a:off x="1371600" y="1430338"/>
            <a:ext cx="6248400" cy="0"/>
          </a:xfrm>
          <a:prstGeom prst="line">
            <a:avLst/>
          </a:prstGeom>
          <a:noFill/>
          <a:ln w="28575">
            <a:solidFill>
              <a:schemeClr val="tx1"/>
            </a:solidFill>
            <a:round/>
            <a:headEnd/>
            <a:tailEnd/>
          </a:ln>
          <a:effectLst/>
        </p:spPr>
        <p:txBody>
          <a:bodyPr/>
          <a:lstStyle/>
          <a:p>
            <a:endParaRPr lang="en-US"/>
          </a:p>
        </p:txBody>
      </p:sp>
      <p:pic>
        <p:nvPicPr>
          <p:cNvPr id="240653" name="Picture 13" descr="MCj02854660000[1]"/>
          <p:cNvPicPr>
            <a:picLocks noChangeAspect="1" noChangeArrowheads="1"/>
          </p:cNvPicPr>
          <p:nvPr/>
        </p:nvPicPr>
        <p:blipFill>
          <a:blip r:embed="rId2"/>
          <a:srcRect/>
          <a:stretch>
            <a:fillRect/>
          </a:stretch>
        </p:blipFill>
        <p:spPr bwMode="auto">
          <a:xfrm>
            <a:off x="5467350" y="3600450"/>
            <a:ext cx="2914650" cy="2911475"/>
          </a:xfrm>
          <a:prstGeom prst="rect">
            <a:avLst/>
          </a:prstGeom>
          <a:noFill/>
        </p:spPr>
      </p:pic>
      <p:sp>
        <p:nvSpPr>
          <p:cNvPr id="240654" name="Text Box 14"/>
          <p:cNvSpPr txBox="1">
            <a:spLocks noChangeArrowheads="1"/>
          </p:cNvSpPr>
          <p:nvPr/>
        </p:nvSpPr>
        <p:spPr bwMode="auto">
          <a:xfrm>
            <a:off x="1447800" y="3200400"/>
            <a:ext cx="3505200" cy="2911475"/>
          </a:xfrm>
          <a:prstGeom prst="rect">
            <a:avLst/>
          </a:prstGeom>
          <a:noFill/>
          <a:ln w="9525">
            <a:noFill/>
            <a:miter lim="800000"/>
            <a:headEnd/>
            <a:tailEnd/>
          </a:ln>
          <a:effectLst/>
        </p:spPr>
        <p:txBody>
          <a:bodyPr>
            <a:spAutoFit/>
          </a:bodyPr>
          <a:lstStyle/>
          <a:p>
            <a:pPr>
              <a:lnSpc>
                <a:spcPct val="110000"/>
              </a:lnSpc>
            </a:pPr>
            <a:r>
              <a:rPr lang="en-US" sz="2800" dirty="0">
                <a:solidFill>
                  <a:schemeClr val="tx2"/>
                </a:solidFill>
                <a:latin typeface="Garamond" pitchFamily="18" charset="0"/>
              </a:rPr>
              <a:t>Example: </a:t>
            </a:r>
          </a:p>
          <a:p>
            <a:pPr>
              <a:lnSpc>
                <a:spcPct val="110000"/>
              </a:lnSpc>
            </a:pPr>
            <a:r>
              <a:rPr lang="en-US" sz="2800" dirty="0">
                <a:latin typeface="Garamond" pitchFamily="18" charset="0"/>
              </a:rPr>
              <a:t>Many friends and acquaintances of mine spend more hours per week watching TV than they do sleeping.</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44</TotalTime>
  <Words>304</Words>
  <Application>Microsoft Office PowerPoint</Application>
  <PresentationFormat>On-screen Show (4:3)</PresentationFormat>
  <Paragraphs>110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Concourse</vt:lpstr>
      <vt:lpstr>14 Persuasive Strategies</vt:lpstr>
      <vt:lpstr>Four Persuasive Strategies from Aristotelian Rhetoric</vt:lpstr>
      <vt:lpstr>Logos</vt:lpstr>
      <vt:lpstr>Pathos</vt:lpstr>
      <vt:lpstr>Ethos</vt:lpstr>
      <vt:lpstr>Kairos</vt:lpstr>
      <vt:lpstr>But where do we find  the information to make  those arguments?</vt:lpstr>
      <vt:lpstr>Formal Research</vt:lpstr>
      <vt:lpstr>Informal Research</vt:lpstr>
      <vt:lpstr>Ten Other Persuasive  Strategies and Considerations</vt:lpstr>
      <vt:lpstr>Additional Persuasive Writing Strategies</vt:lpstr>
      <vt:lpstr>Additional Persuasive Writing Strategies</vt:lpstr>
      <vt:lpstr>Additional Persuasive Writing Strategies</vt:lpstr>
      <vt:lpstr>Additional Persuasive Writing Strategies</vt:lpstr>
      <vt:lpstr>Additional Persuasive Writing Strategies</vt:lpstr>
      <vt:lpstr>Additional Persuasive Writing Strategies</vt:lpstr>
      <vt:lpstr>Additional Persuasive Writing Strategies</vt:lpstr>
      <vt:lpstr>Additional Persuasive Writing Strategies</vt:lpstr>
      <vt:lpstr>Additional Persuasive Writing Strategies</vt:lpstr>
      <vt:lpstr>Additional Persuasive Writing Strategies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Who’s Ready for a Little Aristotelian Logic and Rhetoric?</dc:title>
  <dc:creator>TPS</dc:creator>
  <cp:lastModifiedBy>TPS</cp:lastModifiedBy>
  <cp:revision>4</cp:revision>
  <dcterms:created xsi:type="dcterms:W3CDTF">2008-10-16T16:21:40Z</dcterms:created>
  <dcterms:modified xsi:type="dcterms:W3CDTF">2008-10-16T17:37:07Z</dcterms:modified>
</cp:coreProperties>
</file>